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8" r:id="rId2"/>
    <p:sldId id="258" r:id="rId3"/>
    <p:sldId id="293" r:id="rId4"/>
    <p:sldId id="297" r:id="rId5"/>
    <p:sldId id="303" r:id="rId6"/>
    <p:sldId id="326" r:id="rId7"/>
    <p:sldId id="298" r:id="rId8"/>
    <p:sldId id="299" r:id="rId9"/>
    <p:sldId id="300" r:id="rId10"/>
    <p:sldId id="301" r:id="rId11"/>
    <p:sldId id="302" r:id="rId12"/>
    <p:sldId id="259" r:id="rId13"/>
    <p:sldId id="289" r:id="rId14"/>
    <p:sldId id="294" r:id="rId15"/>
    <p:sldId id="291" r:id="rId16"/>
    <p:sldId id="304" r:id="rId17"/>
    <p:sldId id="309" r:id="rId18"/>
    <p:sldId id="310" r:id="rId19"/>
    <p:sldId id="316" r:id="rId20"/>
    <p:sldId id="318" r:id="rId21"/>
    <p:sldId id="321" r:id="rId22"/>
    <p:sldId id="322" r:id="rId23"/>
    <p:sldId id="324" r:id="rId24"/>
    <p:sldId id="320" r:id="rId25"/>
    <p:sldId id="329" r:id="rId26"/>
    <p:sldId id="325" r:id="rId27"/>
    <p:sldId id="366" r:id="rId28"/>
    <p:sldId id="367" r:id="rId29"/>
    <p:sldId id="368" r:id="rId30"/>
    <p:sldId id="369" r:id="rId31"/>
    <p:sldId id="370" r:id="rId32"/>
    <p:sldId id="371" r:id="rId33"/>
    <p:sldId id="372" r:id="rId34"/>
    <p:sldId id="373" r:id="rId3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95" d="100"/>
          <a:sy n="95" d="100"/>
        </p:scale>
        <p:origin x="336"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59D74-31B3-4B43-A693-223620F71422}" type="datetimeFigureOut">
              <a:rPr lang="fi-FI" smtClean="0"/>
              <a:t>9.12.2024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51563-2D64-42E1-928C-72190AFA93CF}" type="slidenum">
              <a:rPr lang="fi-FI" smtClean="0"/>
              <a:t>‹#›</a:t>
            </a:fld>
            <a:endParaRPr lang="fi-FI"/>
          </a:p>
        </p:txBody>
      </p:sp>
    </p:spTree>
    <p:extLst>
      <p:ext uri="{BB962C8B-B14F-4D97-AF65-F5344CB8AC3E}">
        <p14:creationId xmlns:p14="http://schemas.microsoft.com/office/powerpoint/2010/main" val="3995416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B120FF65-A8BE-466B-A36A-052CB60B50CA}" type="datetimeFigureOut">
              <a:rPr lang="fi-FI" smtClean="0"/>
              <a:t>9.12.2024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E546BC7-B08B-4A1E-8D8A-08B35FEDEAEF}" type="slidenum">
              <a:rPr lang="fi-FI" smtClean="0"/>
              <a:t>‹#›</a:t>
            </a:fld>
            <a:endParaRPr lang="fi-FI"/>
          </a:p>
        </p:txBody>
      </p:sp>
    </p:spTree>
    <p:extLst>
      <p:ext uri="{BB962C8B-B14F-4D97-AF65-F5344CB8AC3E}">
        <p14:creationId xmlns:p14="http://schemas.microsoft.com/office/powerpoint/2010/main" val="263211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B120FF65-A8BE-466B-A36A-052CB60B50CA}" type="datetimeFigureOut">
              <a:rPr lang="fi-FI" smtClean="0"/>
              <a:t>9.12.2024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E546BC7-B08B-4A1E-8D8A-08B35FEDEAEF}" type="slidenum">
              <a:rPr lang="fi-FI" smtClean="0"/>
              <a:t>‹#›</a:t>
            </a:fld>
            <a:endParaRPr lang="fi-FI"/>
          </a:p>
        </p:txBody>
      </p:sp>
    </p:spTree>
    <p:extLst>
      <p:ext uri="{BB962C8B-B14F-4D97-AF65-F5344CB8AC3E}">
        <p14:creationId xmlns:p14="http://schemas.microsoft.com/office/powerpoint/2010/main" val="397131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B120FF65-A8BE-466B-A36A-052CB60B50CA}" type="datetimeFigureOut">
              <a:rPr lang="fi-FI" smtClean="0"/>
              <a:t>9.12.2024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E546BC7-B08B-4A1E-8D8A-08B35FEDEAEF}" type="slidenum">
              <a:rPr lang="fi-FI" smtClean="0"/>
              <a:t>‹#›</a:t>
            </a:fld>
            <a:endParaRPr lang="fi-FI"/>
          </a:p>
        </p:txBody>
      </p:sp>
    </p:spTree>
    <p:extLst>
      <p:ext uri="{BB962C8B-B14F-4D97-AF65-F5344CB8AC3E}">
        <p14:creationId xmlns:p14="http://schemas.microsoft.com/office/powerpoint/2010/main" val="2695557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Kansi">
    <p:spTree>
      <p:nvGrpSpPr>
        <p:cNvPr id="1" name=""/>
        <p:cNvGrpSpPr/>
        <p:nvPr/>
      </p:nvGrpSpPr>
      <p:grpSpPr>
        <a:xfrm>
          <a:off x="0" y="0"/>
          <a:ext cx="0" cy="0"/>
          <a:chOff x="0" y="0"/>
          <a:chExt cx="0" cy="0"/>
        </a:xfrm>
      </p:grpSpPr>
      <p:sp>
        <p:nvSpPr>
          <p:cNvPr id="16" name="Otsikko 1">
            <a:extLst>
              <a:ext uri="{FF2B5EF4-FFF2-40B4-BE49-F238E27FC236}">
                <a16:creationId xmlns:a16="http://schemas.microsoft.com/office/drawing/2014/main" id="{95313942-79A3-784B-B5B1-91FA36170791}"/>
              </a:ext>
            </a:extLst>
          </p:cNvPr>
          <p:cNvSpPr>
            <a:spLocks noGrp="1"/>
          </p:cNvSpPr>
          <p:nvPr>
            <p:ph type="title" hasCustomPrompt="1"/>
          </p:nvPr>
        </p:nvSpPr>
        <p:spPr>
          <a:xfrm>
            <a:off x="829732" y="5018620"/>
            <a:ext cx="7965133" cy="1045984"/>
          </a:xfrm>
          <a:prstGeom prst="rect">
            <a:avLst/>
          </a:prstGeom>
        </p:spPr>
        <p:txBody>
          <a:bodyPr/>
          <a:lstStyle>
            <a:lvl1pPr algn="l">
              <a:defRPr sz="3600" b="0" i="0" baseline="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Open Sans </a:t>
            </a:r>
            <a:r>
              <a:rPr lang="en-US" dirty="0" err="1"/>
              <a:t>Semibold</a:t>
            </a:r>
            <a:r>
              <a:rPr lang="en-US" dirty="0"/>
              <a:t> 36pt</a:t>
            </a:r>
            <a:endParaRPr lang="fi-FI" dirty="0"/>
          </a:p>
        </p:txBody>
      </p:sp>
      <p:sp>
        <p:nvSpPr>
          <p:cNvPr id="4" name="Text Placeholder 3">
            <a:extLst>
              <a:ext uri="{FF2B5EF4-FFF2-40B4-BE49-F238E27FC236}">
                <a16:creationId xmlns:a16="http://schemas.microsoft.com/office/drawing/2014/main" id="{3127754A-70FA-AB48-8971-1EF7E9F080BC}"/>
              </a:ext>
            </a:extLst>
          </p:cNvPr>
          <p:cNvSpPr>
            <a:spLocks noGrp="1"/>
          </p:cNvSpPr>
          <p:nvPr>
            <p:ph type="body" sz="quarter" idx="10" hasCustomPrompt="1"/>
          </p:nvPr>
        </p:nvSpPr>
        <p:spPr>
          <a:xfrm>
            <a:off x="829733" y="6182741"/>
            <a:ext cx="10532534" cy="295415"/>
          </a:xfrm>
          <a:prstGeom prst="rect">
            <a:avLst/>
          </a:prstGeom>
        </p:spPr>
        <p:txBody>
          <a:bodyPr/>
          <a:lstStyle>
            <a:lvl1pPr marL="0" indent="0" algn="l">
              <a:buNone/>
              <a:defRPr sz="2000"/>
            </a:lvl1pPr>
          </a:lstStyle>
          <a:p>
            <a:r>
              <a:rPr lang="fi-FI" dirty="0"/>
              <a:t>Titteli, Etunimi Sukunimi, xx.x.20xx</a:t>
            </a:r>
          </a:p>
        </p:txBody>
      </p:sp>
      <p:pic>
        <p:nvPicPr>
          <p:cNvPr id="5" name="Kuva 4">
            <a:extLst>
              <a:ext uri="{FF2B5EF4-FFF2-40B4-BE49-F238E27FC236}">
                <a16:creationId xmlns:a16="http://schemas.microsoft.com/office/drawing/2014/main" id="{596B118D-CC45-4D20-9D34-DC514F6DD2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9605" y="16623"/>
            <a:ext cx="2532395" cy="6857999"/>
          </a:xfrm>
          <a:prstGeom prst="rect">
            <a:avLst/>
          </a:prstGeom>
        </p:spPr>
      </p:pic>
      <p:pic>
        <p:nvPicPr>
          <p:cNvPr id="9" name="Kuva 8">
            <a:extLst>
              <a:ext uri="{FF2B5EF4-FFF2-40B4-BE49-F238E27FC236}">
                <a16:creationId xmlns:a16="http://schemas.microsoft.com/office/drawing/2014/main" id="{CD5A0E81-18F4-48E6-A939-B3041FBD3F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81" y="16622"/>
            <a:ext cx="2595904" cy="2734891"/>
          </a:xfrm>
          <a:prstGeom prst="rect">
            <a:avLst/>
          </a:prstGeom>
        </p:spPr>
      </p:pic>
    </p:spTree>
    <p:extLst>
      <p:ext uri="{BB962C8B-B14F-4D97-AF65-F5344CB8AC3E}">
        <p14:creationId xmlns:p14="http://schemas.microsoft.com/office/powerpoint/2010/main" val="3993730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Väliotsikko ">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F70F1B5-F5C7-4C8B-AE34-AB3421492090}"/>
              </a:ext>
            </a:extLst>
          </p:cNvPr>
          <p:cNvSpPr>
            <a:spLocks noGrp="1"/>
          </p:cNvSpPr>
          <p:nvPr>
            <p:ph type="ctrTitle"/>
          </p:nvPr>
        </p:nvSpPr>
        <p:spPr>
          <a:xfrm>
            <a:off x="695325" y="3573016"/>
            <a:ext cx="8208963" cy="1728192"/>
          </a:xfrm>
        </p:spPr>
        <p:txBody>
          <a:bodyPr anchor="b"/>
          <a:lstStyle>
            <a:lvl1pPr algn="l">
              <a:defRPr sz="4000"/>
            </a:lvl1pPr>
          </a:lstStyle>
          <a:p>
            <a:r>
              <a:rPr lang="fi-FI"/>
              <a:t>Muokkaa ots. perustyyl. napsautt.</a:t>
            </a:r>
            <a:endParaRPr lang="fi-FI" dirty="0"/>
          </a:p>
        </p:txBody>
      </p:sp>
      <p:sp>
        <p:nvSpPr>
          <p:cNvPr id="14" name="Subtitle 2">
            <a:extLst>
              <a:ext uri="{FF2B5EF4-FFF2-40B4-BE49-F238E27FC236}">
                <a16:creationId xmlns:a16="http://schemas.microsoft.com/office/drawing/2014/main" id="{6D384699-AB97-4D53-AB7B-07AE76854726}"/>
              </a:ext>
            </a:extLst>
          </p:cNvPr>
          <p:cNvSpPr>
            <a:spLocks noGrp="1"/>
          </p:cNvSpPr>
          <p:nvPr>
            <p:ph type="subTitle" idx="1"/>
          </p:nvPr>
        </p:nvSpPr>
        <p:spPr>
          <a:xfrm>
            <a:off x="695325" y="5517232"/>
            <a:ext cx="8208963" cy="276999"/>
          </a:xfrm>
        </p:spPr>
        <p:txBody>
          <a:bodyPr wrap="square">
            <a:sp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grpSp>
        <p:nvGrpSpPr>
          <p:cNvPr id="15" name="Group 14"/>
          <p:cNvGrpSpPr>
            <a:grpSpLocks noChangeAspect="1"/>
          </p:cNvGrpSpPr>
          <p:nvPr userDrawn="1"/>
        </p:nvGrpSpPr>
        <p:grpSpPr>
          <a:xfrm>
            <a:off x="695324" y="0"/>
            <a:ext cx="1224000" cy="1346316"/>
            <a:chOff x="3840163" y="274637"/>
            <a:chExt cx="4511675" cy="4962526"/>
          </a:xfrm>
        </p:grpSpPr>
        <p:sp>
          <p:nvSpPr>
            <p:cNvPr id="16" name="Freeform 6"/>
            <p:cNvSpPr>
              <a:spLocks/>
            </p:cNvSpPr>
            <p:nvPr userDrawn="1"/>
          </p:nvSpPr>
          <p:spPr bwMode="auto">
            <a:xfrm>
              <a:off x="4308476" y="274637"/>
              <a:ext cx="3787775" cy="3787775"/>
            </a:xfrm>
            <a:custGeom>
              <a:avLst/>
              <a:gdLst>
                <a:gd name="T0" fmla="*/ 2341 w 2386"/>
                <a:gd name="T1" fmla="*/ 2207 h 2386"/>
                <a:gd name="T2" fmla="*/ 2274 w 2386"/>
                <a:gd name="T3" fmla="*/ 2223 h 2386"/>
                <a:gd name="T4" fmla="*/ 2209 w 2386"/>
                <a:gd name="T5" fmla="*/ 2223 h 2386"/>
                <a:gd name="T6" fmla="*/ 2162 w 2386"/>
                <a:gd name="T7" fmla="*/ 2215 h 2386"/>
                <a:gd name="T8" fmla="*/ 2106 w 2386"/>
                <a:gd name="T9" fmla="*/ 2190 h 2386"/>
                <a:gd name="T10" fmla="*/ 2048 w 2386"/>
                <a:gd name="T11" fmla="*/ 2140 h 2386"/>
                <a:gd name="T12" fmla="*/ 1993 w 2386"/>
                <a:gd name="T13" fmla="*/ 2064 h 2386"/>
                <a:gd name="T14" fmla="*/ 1940 w 2386"/>
                <a:gd name="T15" fmla="*/ 1956 h 2386"/>
                <a:gd name="T16" fmla="*/ 1885 w 2386"/>
                <a:gd name="T17" fmla="*/ 1813 h 2386"/>
                <a:gd name="T18" fmla="*/ 1763 w 2386"/>
                <a:gd name="T19" fmla="*/ 1442 h 2386"/>
                <a:gd name="T20" fmla="*/ 1703 w 2386"/>
                <a:gd name="T21" fmla="*/ 1295 h 2386"/>
                <a:gd name="T22" fmla="*/ 1652 w 2386"/>
                <a:gd name="T23" fmla="*/ 1207 h 2386"/>
                <a:gd name="T24" fmla="*/ 1599 w 2386"/>
                <a:gd name="T25" fmla="*/ 1146 h 2386"/>
                <a:gd name="T26" fmla="*/ 1527 w 2386"/>
                <a:gd name="T27" fmla="*/ 1094 h 2386"/>
                <a:gd name="T28" fmla="*/ 1460 w 2386"/>
                <a:gd name="T29" fmla="*/ 1068 h 2386"/>
                <a:gd name="T30" fmla="*/ 1368 w 2386"/>
                <a:gd name="T31" fmla="*/ 1051 h 2386"/>
                <a:gd name="T32" fmla="*/ 1257 w 2386"/>
                <a:gd name="T33" fmla="*/ 1050 h 2386"/>
                <a:gd name="T34" fmla="*/ 1169 w 2386"/>
                <a:gd name="T35" fmla="*/ 1063 h 2386"/>
                <a:gd name="T36" fmla="*/ 1065 w 2386"/>
                <a:gd name="T37" fmla="*/ 1094 h 2386"/>
                <a:gd name="T38" fmla="*/ 969 w 2386"/>
                <a:gd name="T39" fmla="*/ 1136 h 2386"/>
                <a:gd name="T40" fmla="*/ 886 w 2386"/>
                <a:gd name="T41" fmla="*/ 1186 h 2386"/>
                <a:gd name="T42" fmla="*/ 820 w 2386"/>
                <a:gd name="T43" fmla="*/ 1236 h 2386"/>
                <a:gd name="T44" fmla="*/ 775 w 2386"/>
                <a:gd name="T45" fmla="*/ 1284 h 2386"/>
                <a:gd name="T46" fmla="*/ 797 w 2386"/>
                <a:gd name="T47" fmla="*/ 0 h 2386"/>
                <a:gd name="T48" fmla="*/ 427 w 2386"/>
                <a:gd name="T49" fmla="*/ 2268 h 2386"/>
                <a:gd name="T50" fmla="*/ 780 w 2386"/>
                <a:gd name="T51" fmla="*/ 1305 h 2386"/>
                <a:gd name="T52" fmla="*/ 843 w 2386"/>
                <a:gd name="T53" fmla="*/ 1259 h 2386"/>
                <a:gd name="T54" fmla="*/ 925 w 2386"/>
                <a:gd name="T55" fmla="*/ 1222 h 2386"/>
                <a:gd name="T56" fmla="*/ 1020 w 2386"/>
                <a:gd name="T57" fmla="*/ 1206 h 2386"/>
                <a:gd name="T58" fmla="*/ 1090 w 2386"/>
                <a:gd name="T59" fmla="*/ 1211 h 2386"/>
                <a:gd name="T60" fmla="*/ 1138 w 2386"/>
                <a:gd name="T61" fmla="*/ 1223 h 2386"/>
                <a:gd name="T62" fmla="*/ 1187 w 2386"/>
                <a:gd name="T63" fmla="*/ 1248 h 2386"/>
                <a:gd name="T64" fmla="*/ 1228 w 2386"/>
                <a:gd name="T65" fmla="*/ 1288 h 2386"/>
                <a:gd name="T66" fmla="*/ 1261 w 2386"/>
                <a:gd name="T67" fmla="*/ 1345 h 2386"/>
                <a:gd name="T68" fmla="*/ 1287 w 2386"/>
                <a:gd name="T69" fmla="*/ 1420 h 2386"/>
                <a:gd name="T70" fmla="*/ 1321 w 2386"/>
                <a:gd name="T71" fmla="*/ 1577 h 2386"/>
                <a:gd name="T72" fmla="*/ 1364 w 2386"/>
                <a:gd name="T73" fmla="*/ 1848 h 2386"/>
                <a:gd name="T74" fmla="*/ 1394 w 2386"/>
                <a:gd name="T75" fmla="*/ 1988 h 2386"/>
                <a:gd name="T76" fmla="*/ 1424 w 2386"/>
                <a:gd name="T77" fmla="*/ 2081 h 2386"/>
                <a:gd name="T78" fmla="*/ 1465 w 2386"/>
                <a:gd name="T79" fmla="*/ 2167 h 2386"/>
                <a:gd name="T80" fmla="*/ 1513 w 2386"/>
                <a:gd name="T81" fmla="*/ 2236 h 2386"/>
                <a:gd name="T82" fmla="*/ 1570 w 2386"/>
                <a:gd name="T83" fmla="*/ 2291 h 2386"/>
                <a:gd name="T84" fmla="*/ 1634 w 2386"/>
                <a:gd name="T85" fmla="*/ 2333 h 2386"/>
                <a:gd name="T86" fmla="*/ 1708 w 2386"/>
                <a:gd name="T87" fmla="*/ 2362 h 2386"/>
                <a:gd name="T88" fmla="*/ 1791 w 2386"/>
                <a:gd name="T89" fmla="*/ 2379 h 2386"/>
                <a:gd name="T90" fmla="*/ 1885 w 2386"/>
                <a:gd name="T91" fmla="*/ 2386 h 2386"/>
                <a:gd name="T92" fmla="*/ 1975 w 2386"/>
                <a:gd name="T93" fmla="*/ 2382 h 2386"/>
                <a:gd name="T94" fmla="*/ 2081 w 2386"/>
                <a:gd name="T95" fmla="*/ 2362 h 2386"/>
                <a:gd name="T96" fmla="*/ 2183 w 2386"/>
                <a:gd name="T97" fmla="*/ 2328 h 2386"/>
                <a:gd name="T98" fmla="*/ 2275 w 2386"/>
                <a:gd name="T99" fmla="*/ 2285 h 2386"/>
                <a:gd name="T100" fmla="*/ 2350 w 2386"/>
                <a:gd name="T101" fmla="*/ 2236 h 2386"/>
                <a:gd name="T102" fmla="*/ 2381 w 2386"/>
                <a:gd name="T103" fmla="*/ 2187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6" h="2386">
                  <a:moveTo>
                    <a:pt x="2381" y="2187"/>
                  </a:moveTo>
                  <a:lnTo>
                    <a:pt x="2376" y="2191"/>
                  </a:lnTo>
                  <a:lnTo>
                    <a:pt x="2370" y="2194"/>
                  </a:lnTo>
                  <a:lnTo>
                    <a:pt x="2356" y="2201"/>
                  </a:lnTo>
                  <a:lnTo>
                    <a:pt x="2341" y="2207"/>
                  </a:lnTo>
                  <a:lnTo>
                    <a:pt x="2324" y="2213"/>
                  </a:lnTo>
                  <a:lnTo>
                    <a:pt x="2305" y="2218"/>
                  </a:lnTo>
                  <a:lnTo>
                    <a:pt x="2295" y="2220"/>
                  </a:lnTo>
                  <a:lnTo>
                    <a:pt x="2285" y="2221"/>
                  </a:lnTo>
                  <a:lnTo>
                    <a:pt x="2274" y="2223"/>
                  </a:lnTo>
                  <a:lnTo>
                    <a:pt x="2262" y="2224"/>
                  </a:lnTo>
                  <a:lnTo>
                    <a:pt x="2251" y="2224"/>
                  </a:lnTo>
                  <a:lnTo>
                    <a:pt x="2238" y="2224"/>
                  </a:lnTo>
                  <a:lnTo>
                    <a:pt x="2224" y="2224"/>
                  </a:lnTo>
                  <a:lnTo>
                    <a:pt x="2209" y="2223"/>
                  </a:lnTo>
                  <a:lnTo>
                    <a:pt x="2195" y="2222"/>
                  </a:lnTo>
                  <a:lnTo>
                    <a:pt x="2182" y="2219"/>
                  </a:lnTo>
                  <a:lnTo>
                    <a:pt x="2175" y="2218"/>
                  </a:lnTo>
                  <a:lnTo>
                    <a:pt x="2168" y="2216"/>
                  </a:lnTo>
                  <a:lnTo>
                    <a:pt x="2162" y="2215"/>
                  </a:lnTo>
                  <a:lnTo>
                    <a:pt x="2155" y="2213"/>
                  </a:lnTo>
                  <a:lnTo>
                    <a:pt x="2143" y="2208"/>
                  </a:lnTo>
                  <a:lnTo>
                    <a:pt x="2130" y="2203"/>
                  </a:lnTo>
                  <a:lnTo>
                    <a:pt x="2118" y="2197"/>
                  </a:lnTo>
                  <a:lnTo>
                    <a:pt x="2106" y="2190"/>
                  </a:lnTo>
                  <a:lnTo>
                    <a:pt x="2094" y="2182"/>
                  </a:lnTo>
                  <a:lnTo>
                    <a:pt x="2082" y="2173"/>
                  </a:lnTo>
                  <a:lnTo>
                    <a:pt x="2070" y="2163"/>
                  </a:lnTo>
                  <a:lnTo>
                    <a:pt x="2059" y="2152"/>
                  </a:lnTo>
                  <a:lnTo>
                    <a:pt x="2048" y="2140"/>
                  </a:lnTo>
                  <a:lnTo>
                    <a:pt x="2037" y="2127"/>
                  </a:lnTo>
                  <a:lnTo>
                    <a:pt x="2026" y="2113"/>
                  </a:lnTo>
                  <a:lnTo>
                    <a:pt x="2015" y="2098"/>
                  </a:lnTo>
                  <a:lnTo>
                    <a:pt x="2004" y="2082"/>
                  </a:lnTo>
                  <a:lnTo>
                    <a:pt x="1993" y="2064"/>
                  </a:lnTo>
                  <a:lnTo>
                    <a:pt x="1982" y="2045"/>
                  </a:lnTo>
                  <a:lnTo>
                    <a:pt x="1972" y="2025"/>
                  </a:lnTo>
                  <a:lnTo>
                    <a:pt x="1961" y="2004"/>
                  </a:lnTo>
                  <a:lnTo>
                    <a:pt x="1950" y="1980"/>
                  </a:lnTo>
                  <a:lnTo>
                    <a:pt x="1940" y="1956"/>
                  </a:lnTo>
                  <a:lnTo>
                    <a:pt x="1929" y="1930"/>
                  </a:lnTo>
                  <a:lnTo>
                    <a:pt x="1918" y="1903"/>
                  </a:lnTo>
                  <a:lnTo>
                    <a:pt x="1907" y="1875"/>
                  </a:lnTo>
                  <a:lnTo>
                    <a:pt x="1896" y="1845"/>
                  </a:lnTo>
                  <a:lnTo>
                    <a:pt x="1885" y="1813"/>
                  </a:lnTo>
                  <a:lnTo>
                    <a:pt x="1874" y="1780"/>
                  </a:lnTo>
                  <a:lnTo>
                    <a:pt x="1862" y="1745"/>
                  </a:lnTo>
                  <a:lnTo>
                    <a:pt x="1792" y="1529"/>
                  </a:lnTo>
                  <a:lnTo>
                    <a:pt x="1772" y="1470"/>
                  </a:lnTo>
                  <a:lnTo>
                    <a:pt x="1763" y="1442"/>
                  </a:lnTo>
                  <a:lnTo>
                    <a:pt x="1753" y="1415"/>
                  </a:lnTo>
                  <a:lnTo>
                    <a:pt x="1734" y="1364"/>
                  </a:lnTo>
                  <a:lnTo>
                    <a:pt x="1724" y="1340"/>
                  </a:lnTo>
                  <a:lnTo>
                    <a:pt x="1714" y="1317"/>
                  </a:lnTo>
                  <a:lnTo>
                    <a:pt x="1703" y="1295"/>
                  </a:lnTo>
                  <a:lnTo>
                    <a:pt x="1693" y="1274"/>
                  </a:lnTo>
                  <a:lnTo>
                    <a:pt x="1682" y="1253"/>
                  </a:lnTo>
                  <a:lnTo>
                    <a:pt x="1670" y="1234"/>
                  </a:lnTo>
                  <a:lnTo>
                    <a:pt x="1659" y="1216"/>
                  </a:lnTo>
                  <a:lnTo>
                    <a:pt x="1652" y="1207"/>
                  </a:lnTo>
                  <a:lnTo>
                    <a:pt x="1646" y="1199"/>
                  </a:lnTo>
                  <a:lnTo>
                    <a:pt x="1634" y="1182"/>
                  </a:lnTo>
                  <a:lnTo>
                    <a:pt x="1620" y="1167"/>
                  </a:lnTo>
                  <a:lnTo>
                    <a:pt x="1607" y="1152"/>
                  </a:lnTo>
                  <a:lnTo>
                    <a:pt x="1599" y="1146"/>
                  </a:lnTo>
                  <a:lnTo>
                    <a:pt x="1592" y="1139"/>
                  </a:lnTo>
                  <a:lnTo>
                    <a:pt x="1577" y="1126"/>
                  </a:lnTo>
                  <a:lnTo>
                    <a:pt x="1561" y="1115"/>
                  </a:lnTo>
                  <a:lnTo>
                    <a:pt x="1545" y="1104"/>
                  </a:lnTo>
                  <a:lnTo>
                    <a:pt x="1527" y="1094"/>
                  </a:lnTo>
                  <a:lnTo>
                    <a:pt x="1509" y="1085"/>
                  </a:lnTo>
                  <a:lnTo>
                    <a:pt x="1500" y="1081"/>
                  </a:lnTo>
                  <a:lnTo>
                    <a:pt x="1490" y="1078"/>
                  </a:lnTo>
                  <a:lnTo>
                    <a:pt x="1470" y="1071"/>
                  </a:lnTo>
                  <a:lnTo>
                    <a:pt x="1460" y="1068"/>
                  </a:lnTo>
                  <a:lnTo>
                    <a:pt x="1449" y="1065"/>
                  </a:lnTo>
                  <a:lnTo>
                    <a:pt x="1428" y="1060"/>
                  </a:lnTo>
                  <a:lnTo>
                    <a:pt x="1405" y="1055"/>
                  </a:lnTo>
                  <a:lnTo>
                    <a:pt x="1381" y="1052"/>
                  </a:lnTo>
                  <a:lnTo>
                    <a:pt x="1368" y="1051"/>
                  </a:lnTo>
                  <a:lnTo>
                    <a:pt x="1355" y="1050"/>
                  </a:lnTo>
                  <a:lnTo>
                    <a:pt x="1329" y="1049"/>
                  </a:lnTo>
                  <a:lnTo>
                    <a:pt x="1302" y="1048"/>
                  </a:lnTo>
                  <a:lnTo>
                    <a:pt x="1279" y="1049"/>
                  </a:lnTo>
                  <a:lnTo>
                    <a:pt x="1257" y="1050"/>
                  </a:lnTo>
                  <a:lnTo>
                    <a:pt x="1246" y="1051"/>
                  </a:lnTo>
                  <a:lnTo>
                    <a:pt x="1235" y="1052"/>
                  </a:lnTo>
                  <a:lnTo>
                    <a:pt x="1213" y="1055"/>
                  </a:lnTo>
                  <a:lnTo>
                    <a:pt x="1191" y="1059"/>
                  </a:lnTo>
                  <a:lnTo>
                    <a:pt x="1169" y="1063"/>
                  </a:lnTo>
                  <a:lnTo>
                    <a:pt x="1148" y="1068"/>
                  </a:lnTo>
                  <a:lnTo>
                    <a:pt x="1127" y="1074"/>
                  </a:lnTo>
                  <a:lnTo>
                    <a:pt x="1106" y="1080"/>
                  </a:lnTo>
                  <a:lnTo>
                    <a:pt x="1085" y="1087"/>
                  </a:lnTo>
                  <a:lnTo>
                    <a:pt x="1065" y="1094"/>
                  </a:lnTo>
                  <a:lnTo>
                    <a:pt x="1045" y="1102"/>
                  </a:lnTo>
                  <a:lnTo>
                    <a:pt x="1025" y="1110"/>
                  </a:lnTo>
                  <a:lnTo>
                    <a:pt x="1006" y="1118"/>
                  </a:lnTo>
                  <a:lnTo>
                    <a:pt x="987" y="1127"/>
                  </a:lnTo>
                  <a:lnTo>
                    <a:pt x="969" y="1136"/>
                  </a:lnTo>
                  <a:lnTo>
                    <a:pt x="951" y="1146"/>
                  </a:lnTo>
                  <a:lnTo>
                    <a:pt x="934" y="1156"/>
                  </a:lnTo>
                  <a:lnTo>
                    <a:pt x="918" y="1165"/>
                  </a:lnTo>
                  <a:lnTo>
                    <a:pt x="902" y="1175"/>
                  </a:lnTo>
                  <a:lnTo>
                    <a:pt x="886" y="1186"/>
                  </a:lnTo>
                  <a:lnTo>
                    <a:pt x="872" y="1196"/>
                  </a:lnTo>
                  <a:lnTo>
                    <a:pt x="858" y="1206"/>
                  </a:lnTo>
                  <a:lnTo>
                    <a:pt x="845" y="1216"/>
                  </a:lnTo>
                  <a:lnTo>
                    <a:pt x="832" y="1226"/>
                  </a:lnTo>
                  <a:lnTo>
                    <a:pt x="820" y="1236"/>
                  </a:lnTo>
                  <a:lnTo>
                    <a:pt x="810" y="1246"/>
                  </a:lnTo>
                  <a:lnTo>
                    <a:pt x="800" y="1256"/>
                  </a:lnTo>
                  <a:lnTo>
                    <a:pt x="790" y="1266"/>
                  </a:lnTo>
                  <a:lnTo>
                    <a:pt x="782" y="1275"/>
                  </a:lnTo>
                  <a:lnTo>
                    <a:pt x="775" y="1284"/>
                  </a:lnTo>
                  <a:lnTo>
                    <a:pt x="769" y="1293"/>
                  </a:lnTo>
                  <a:lnTo>
                    <a:pt x="767" y="1298"/>
                  </a:lnTo>
                  <a:lnTo>
                    <a:pt x="994" y="648"/>
                  </a:lnTo>
                  <a:lnTo>
                    <a:pt x="1222" y="0"/>
                  </a:lnTo>
                  <a:lnTo>
                    <a:pt x="797" y="0"/>
                  </a:lnTo>
                  <a:lnTo>
                    <a:pt x="598" y="566"/>
                  </a:lnTo>
                  <a:lnTo>
                    <a:pt x="398" y="1134"/>
                  </a:lnTo>
                  <a:lnTo>
                    <a:pt x="199" y="1700"/>
                  </a:lnTo>
                  <a:lnTo>
                    <a:pt x="0" y="2268"/>
                  </a:lnTo>
                  <a:lnTo>
                    <a:pt x="427" y="2268"/>
                  </a:lnTo>
                  <a:lnTo>
                    <a:pt x="591" y="1798"/>
                  </a:lnTo>
                  <a:lnTo>
                    <a:pt x="755" y="1330"/>
                  </a:lnTo>
                  <a:lnTo>
                    <a:pt x="764" y="1321"/>
                  </a:lnTo>
                  <a:lnTo>
                    <a:pt x="774" y="1310"/>
                  </a:lnTo>
                  <a:lnTo>
                    <a:pt x="780" y="1305"/>
                  </a:lnTo>
                  <a:lnTo>
                    <a:pt x="786" y="1300"/>
                  </a:lnTo>
                  <a:lnTo>
                    <a:pt x="798" y="1290"/>
                  </a:lnTo>
                  <a:lnTo>
                    <a:pt x="812" y="1279"/>
                  </a:lnTo>
                  <a:lnTo>
                    <a:pt x="827" y="1269"/>
                  </a:lnTo>
                  <a:lnTo>
                    <a:pt x="843" y="1259"/>
                  </a:lnTo>
                  <a:lnTo>
                    <a:pt x="860" y="1249"/>
                  </a:lnTo>
                  <a:lnTo>
                    <a:pt x="877" y="1241"/>
                  </a:lnTo>
                  <a:lnTo>
                    <a:pt x="896" y="1232"/>
                  </a:lnTo>
                  <a:lnTo>
                    <a:pt x="915" y="1225"/>
                  </a:lnTo>
                  <a:lnTo>
                    <a:pt x="925" y="1222"/>
                  </a:lnTo>
                  <a:lnTo>
                    <a:pt x="935" y="1219"/>
                  </a:lnTo>
                  <a:lnTo>
                    <a:pt x="956" y="1214"/>
                  </a:lnTo>
                  <a:lnTo>
                    <a:pt x="977" y="1210"/>
                  </a:lnTo>
                  <a:lnTo>
                    <a:pt x="998" y="1207"/>
                  </a:lnTo>
                  <a:lnTo>
                    <a:pt x="1020" y="1206"/>
                  </a:lnTo>
                  <a:lnTo>
                    <a:pt x="1035" y="1207"/>
                  </a:lnTo>
                  <a:lnTo>
                    <a:pt x="1050" y="1207"/>
                  </a:lnTo>
                  <a:lnTo>
                    <a:pt x="1064" y="1208"/>
                  </a:lnTo>
                  <a:lnTo>
                    <a:pt x="1077" y="1209"/>
                  </a:lnTo>
                  <a:lnTo>
                    <a:pt x="1090" y="1211"/>
                  </a:lnTo>
                  <a:lnTo>
                    <a:pt x="1097" y="1212"/>
                  </a:lnTo>
                  <a:lnTo>
                    <a:pt x="1103" y="1213"/>
                  </a:lnTo>
                  <a:lnTo>
                    <a:pt x="1115" y="1216"/>
                  </a:lnTo>
                  <a:lnTo>
                    <a:pt x="1126" y="1219"/>
                  </a:lnTo>
                  <a:lnTo>
                    <a:pt x="1138" y="1223"/>
                  </a:lnTo>
                  <a:lnTo>
                    <a:pt x="1148" y="1227"/>
                  </a:lnTo>
                  <a:lnTo>
                    <a:pt x="1159" y="1231"/>
                  </a:lnTo>
                  <a:lnTo>
                    <a:pt x="1169" y="1236"/>
                  </a:lnTo>
                  <a:lnTo>
                    <a:pt x="1178" y="1242"/>
                  </a:lnTo>
                  <a:lnTo>
                    <a:pt x="1187" y="1248"/>
                  </a:lnTo>
                  <a:lnTo>
                    <a:pt x="1196" y="1255"/>
                  </a:lnTo>
                  <a:lnTo>
                    <a:pt x="1205" y="1262"/>
                  </a:lnTo>
                  <a:lnTo>
                    <a:pt x="1213" y="1270"/>
                  </a:lnTo>
                  <a:lnTo>
                    <a:pt x="1220" y="1279"/>
                  </a:lnTo>
                  <a:lnTo>
                    <a:pt x="1228" y="1288"/>
                  </a:lnTo>
                  <a:lnTo>
                    <a:pt x="1235" y="1298"/>
                  </a:lnTo>
                  <a:lnTo>
                    <a:pt x="1242" y="1309"/>
                  </a:lnTo>
                  <a:lnTo>
                    <a:pt x="1248" y="1320"/>
                  </a:lnTo>
                  <a:lnTo>
                    <a:pt x="1255" y="1332"/>
                  </a:lnTo>
                  <a:lnTo>
                    <a:pt x="1261" y="1345"/>
                  </a:lnTo>
                  <a:lnTo>
                    <a:pt x="1266" y="1359"/>
                  </a:lnTo>
                  <a:lnTo>
                    <a:pt x="1272" y="1373"/>
                  </a:lnTo>
                  <a:lnTo>
                    <a:pt x="1277" y="1388"/>
                  </a:lnTo>
                  <a:lnTo>
                    <a:pt x="1282" y="1404"/>
                  </a:lnTo>
                  <a:lnTo>
                    <a:pt x="1287" y="1420"/>
                  </a:lnTo>
                  <a:lnTo>
                    <a:pt x="1292" y="1438"/>
                  </a:lnTo>
                  <a:lnTo>
                    <a:pt x="1296" y="1456"/>
                  </a:lnTo>
                  <a:lnTo>
                    <a:pt x="1301" y="1476"/>
                  </a:lnTo>
                  <a:lnTo>
                    <a:pt x="1311" y="1527"/>
                  </a:lnTo>
                  <a:lnTo>
                    <a:pt x="1321" y="1577"/>
                  </a:lnTo>
                  <a:lnTo>
                    <a:pt x="1329" y="1626"/>
                  </a:lnTo>
                  <a:lnTo>
                    <a:pt x="1337" y="1673"/>
                  </a:lnTo>
                  <a:lnTo>
                    <a:pt x="1351" y="1763"/>
                  </a:lnTo>
                  <a:lnTo>
                    <a:pt x="1357" y="1806"/>
                  </a:lnTo>
                  <a:lnTo>
                    <a:pt x="1364" y="1848"/>
                  </a:lnTo>
                  <a:lnTo>
                    <a:pt x="1372" y="1889"/>
                  </a:lnTo>
                  <a:lnTo>
                    <a:pt x="1380" y="1929"/>
                  </a:lnTo>
                  <a:lnTo>
                    <a:pt x="1384" y="1949"/>
                  </a:lnTo>
                  <a:lnTo>
                    <a:pt x="1389" y="1968"/>
                  </a:lnTo>
                  <a:lnTo>
                    <a:pt x="1394" y="1988"/>
                  </a:lnTo>
                  <a:lnTo>
                    <a:pt x="1399" y="2007"/>
                  </a:lnTo>
                  <a:lnTo>
                    <a:pt x="1404" y="2026"/>
                  </a:lnTo>
                  <a:lnTo>
                    <a:pt x="1410" y="2044"/>
                  </a:lnTo>
                  <a:lnTo>
                    <a:pt x="1417" y="2062"/>
                  </a:lnTo>
                  <a:lnTo>
                    <a:pt x="1424" y="2081"/>
                  </a:lnTo>
                  <a:lnTo>
                    <a:pt x="1431" y="2098"/>
                  </a:lnTo>
                  <a:lnTo>
                    <a:pt x="1439" y="2116"/>
                  </a:lnTo>
                  <a:lnTo>
                    <a:pt x="1448" y="2134"/>
                  </a:lnTo>
                  <a:lnTo>
                    <a:pt x="1457" y="2151"/>
                  </a:lnTo>
                  <a:lnTo>
                    <a:pt x="1465" y="2167"/>
                  </a:lnTo>
                  <a:lnTo>
                    <a:pt x="1474" y="2182"/>
                  </a:lnTo>
                  <a:lnTo>
                    <a:pt x="1484" y="2196"/>
                  </a:lnTo>
                  <a:lnTo>
                    <a:pt x="1493" y="2210"/>
                  </a:lnTo>
                  <a:lnTo>
                    <a:pt x="1503" y="2224"/>
                  </a:lnTo>
                  <a:lnTo>
                    <a:pt x="1513" y="2236"/>
                  </a:lnTo>
                  <a:lnTo>
                    <a:pt x="1524" y="2248"/>
                  </a:lnTo>
                  <a:lnTo>
                    <a:pt x="1535" y="2260"/>
                  </a:lnTo>
                  <a:lnTo>
                    <a:pt x="1546" y="2271"/>
                  </a:lnTo>
                  <a:lnTo>
                    <a:pt x="1558" y="2281"/>
                  </a:lnTo>
                  <a:lnTo>
                    <a:pt x="1570" y="2291"/>
                  </a:lnTo>
                  <a:lnTo>
                    <a:pt x="1582" y="2301"/>
                  </a:lnTo>
                  <a:lnTo>
                    <a:pt x="1594" y="2309"/>
                  </a:lnTo>
                  <a:lnTo>
                    <a:pt x="1607" y="2318"/>
                  </a:lnTo>
                  <a:lnTo>
                    <a:pt x="1621" y="2326"/>
                  </a:lnTo>
                  <a:lnTo>
                    <a:pt x="1634" y="2333"/>
                  </a:lnTo>
                  <a:lnTo>
                    <a:pt x="1648" y="2340"/>
                  </a:lnTo>
                  <a:lnTo>
                    <a:pt x="1663" y="2346"/>
                  </a:lnTo>
                  <a:lnTo>
                    <a:pt x="1677" y="2352"/>
                  </a:lnTo>
                  <a:lnTo>
                    <a:pt x="1692" y="2357"/>
                  </a:lnTo>
                  <a:lnTo>
                    <a:pt x="1708" y="2362"/>
                  </a:lnTo>
                  <a:lnTo>
                    <a:pt x="1724" y="2366"/>
                  </a:lnTo>
                  <a:lnTo>
                    <a:pt x="1740" y="2370"/>
                  </a:lnTo>
                  <a:lnTo>
                    <a:pt x="1757" y="2374"/>
                  </a:lnTo>
                  <a:lnTo>
                    <a:pt x="1774" y="2377"/>
                  </a:lnTo>
                  <a:lnTo>
                    <a:pt x="1791" y="2379"/>
                  </a:lnTo>
                  <a:lnTo>
                    <a:pt x="1809" y="2381"/>
                  </a:lnTo>
                  <a:lnTo>
                    <a:pt x="1827" y="2383"/>
                  </a:lnTo>
                  <a:lnTo>
                    <a:pt x="1847" y="2385"/>
                  </a:lnTo>
                  <a:lnTo>
                    <a:pt x="1866" y="2386"/>
                  </a:lnTo>
                  <a:lnTo>
                    <a:pt x="1885" y="2386"/>
                  </a:lnTo>
                  <a:lnTo>
                    <a:pt x="1905" y="2386"/>
                  </a:lnTo>
                  <a:lnTo>
                    <a:pt x="1922" y="2386"/>
                  </a:lnTo>
                  <a:lnTo>
                    <a:pt x="1939" y="2385"/>
                  </a:lnTo>
                  <a:lnTo>
                    <a:pt x="1957" y="2384"/>
                  </a:lnTo>
                  <a:lnTo>
                    <a:pt x="1975" y="2382"/>
                  </a:lnTo>
                  <a:lnTo>
                    <a:pt x="1992" y="2380"/>
                  </a:lnTo>
                  <a:lnTo>
                    <a:pt x="2010" y="2377"/>
                  </a:lnTo>
                  <a:lnTo>
                    <a:pt x="2045" y="2370"/>
                  </a:lnTo>
                  <a:lnTo>
                    <a:pt x="2063" y="2366"/>
                  </a:lnTo>
                  <a:lnTo>
                    <a:pt x="2081" y="2362"/>
                  </a:lnTo>
                  <a:lnTo>
                    <a:pt x="2098" y="2357"/>
                  </a:lnTo>
                  <a:lnTo>
                    <a:pt x="2116" y="2352"/>
                  </a:lnTo>
                  <a:lnTo>
                    <a:pt x="2133" y="2346"/>
                  </a:lnTo>
                  <a:lnTo>
                    <a:pt x="2150" y="2340"/>
                  </a:lnTo>
                  <a:lnTo>
                    <a:pt x="2183" y="2328"/>
                  </a:lnTo>
                  <a:lnTo>
                    <a:pt x="2200" y="2321"/>
                  </a:lnTo>
                  <a:lnTo>
                    <a:pt x="2215" y="2314"/>
                  </a:lnTo>
                  <a:lnTo>
                    <a:pt x="2246" y="2300"/>
                  </a:lnTo>
                  <a:lnTo>
                    <a:pt x="2261" y="2292"/>
                  </a:lnTo>
                  <a:lnTo>
                    <a:pt x="2275" y="2285"/>
                  </a:lnTo>
                  <a:lnTo>
                    <a:pt x="2302" y="2269"/>
                  </a:lnTo>
                  <a:lnTo>
                    <a:pt x="2315" y="2261"/>
                  </a:lnTo>
                  <a:lnTo>
                    <a:pt x="2327" y="2253"/>
                  </a:lnTo>
                  <a:lnTo>
                    <a:pt x="2339" y="2244"/>
                  </a:lnTo>
                  <a:lnTo>
                    <a:pt x="2350" y="2236"/>
                  </a:lnTo>
                  <a:lnTo>
                    <a:pt x="2360" y="2228"/>
                  </a:lnTo>
                  <a:lnTo>
                    <a:pt x="2370" y="2219"/>
                  </a:lnTo>
                  <a:lnTo>
                    <a:pt x="2378" y="2211"/>
                  </a:lnTo>
                  <a:lnTo>
                    <a:pt x="2386" y="2203"/>
                  </a:lnTo>
                  <a:lnTo>
                    <a:pt x="2381" y="21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7"/>
            <p:cNvSpPr>
              <a:spLocks noEditPoints="1"/>
            </p:cNvSpPr>
            <p:nvPr userDrawn="1"/>
          </p:nvSpPr>
          <p:spPr bwMode="auto">
            <a:xfrm>
              <a:off x="3840163" y="4584700"/>
              <a:ext cx="4511675" cy="652463"/>
            </a:xfrm>
            <a:custGeom>
              <a:avLst/>
              <a:gdLst>
                <a:gd name="T0" fmla="*/ 2826 w 2842"/>
                <a:gd name="T1" fmla="*/ 2 h 411"/>
                <a:gd name="T2" fmla="*/ 2840 w 2842"/>
                <a:gd name="T3" fmla="*/ 16 h 411"/>
                <a:gd name="T4" fmla="*/ 2842 w 2842"/>
                <a:gd name="T5" fmla="*/ 32 h 411"/>
                <a:gd name="T6" fmla="*/ 2835 w 2842"/>
                <a:gd name="T7" fmla="*/ 45 h 411"/>
                <a:gd name="T8" fmla="*/ 2821 w 2842"/>
                <a:gd name="T9" fmla="*/ 52 h 411"/>
                <a:gd name="T10" fmla="*/ 2806 w 2842"/>
                <a:gd name="T11" fmla="*/ 51 h 411"/>
                <a:gd name="T12" fmla="*/ 2791 w 2842"/>
                <a:gd name="T13" fmla="*/ 37 h 411"/>
                <a:gd name="T14" fmla="*/ 2790 w 2842"/>
                <a:gd name="T15" fmla="*/ 21 h 411"/>
                <a:gd name="T16" fmla="*/ 2797 w 2842"/>
                <a:gd name="T17" fmla="*/ 8 h 411"/>
                <a:gd name="T18" fmla="*/ 2811 w 2842"/>
                <a:gd name="T19" fmla="*/ 1 h 411"/>
                <a:gd name="T20" fmla="*/ 234 w 2842"/>
                <a:gd name="T21" fmla="*/ 23 h 411"/>
                <a:gd name="T22" fmla="*/ 47 w 2842"/>
                <a:gd name="T23" fmla="*/ 233 h 411"/>
                <a:gd name="T24" fmla="*/ 47 w 2842"/>
                <a:gd name="T25" fmla="*/ 23 h 411"/>
                <a:gd name="T26" fmla="*/ 576 w 2842"/>
                <a:gd name="T27" fmla="*/ 23 h 411"/>
                <a:gd name="T28" fmla="*/ 482 w 2842"/>
                <a:gd name="T29" fmla="*/ 411 h 411"/>
                <a:gd name="T30" fmla="*/ 506 w 2842"/>
                <a:gd name="T31" fmla="*/ 200 h 411"/>
                <a:gd name="T32" fmla="*/ 913 w 2842"/>
                <a:gd name="T33" fmla="*/ 411 h 411"/>
                <a:gd name="T34" fmla="*/ 885 w 2842"/>
                <a:gd name="T35" fmla="*/ 364 h 411"/>
                <a:gd name="T36" fmla="*/ 1206 w 2842"/>
                <a:gd name="T37" fmla="*/ 411 h 411"/>
                <a:gd name="T38" fmla="*/ 1633 w 2842"/>
                <a:gd name="T39" fmla="*/ 23 h 411"/>
                <a:gd name="T40" fmla="*/ 1430 w 2842"/>
                <a:gd name="T41" fmla="*/ 411 h 411"/>
                <a:gd name="T42" fmla="*/ 1589 w 2842"/>
                <a:gd name="T43" fmla="*/ 340 h 411"/>
                <a:gd name="T44" fmla="*/ 1994 w 2842"/>
                <a:gd name="T45" fmla="*/ 411 h 411"/>
                <a:gd name="T46" fmla="*/ 1814 w 2842"/>
                <a:gd name="T47" fmla="*/ 411 h 411"/>
                <a:gd name="T48" fmla="*/ 1984 w 2842"/>
                <a:gd name="T49" fmla="*/ 23 h 411"/>
                <a:gd name="T50" fmla="*/ 2307 w 2842"/>
                <a:gd name="T51" fmla="*/ 64 h 411"/>
                <a:gd name="T52" fmla="*/ 2440 w 2842"/>
                <a:gd name="T53" fmla="*/ 411 h 411"/>
                <a:gd name="T54" fmla="*/ 2223 w 2842"/>
                <a:gd name="T55" fmla="*/ 411 h 411"/>
                <a:gd name="T56" fmla="*/ 2749 w 2842"/>
                <a:gd name="T57" fmla="*/ 258 h 411"/>
                <a:gd name="T58" fmla="*/ 2733 w 2842"/>
                <a:gd name="T59" fmla="*/ 23 h 411"/>
                <a:gd name="T60" fmla="*/ 2645 w 2842"/>
                <a:gd name="T61" fmla="*/ 298 h 411"/>
                <a:gd name="T62" fmla="*/ 2223 w 2842"/>
                <a:gd name="T63" fmla="*/ 26 h 411"/>
                <a:gd name="T64" fmla="*/ 2218 w 2842"/>
                <a:gd name="T65" fmla="*/ 41 h 411"/>
                <a:gd name="T66" fmla="*/ 2204 w 2842"/>
                <a:gd name="T67" fmla="*/ 52 h 411"/>
                <a:gd name="T68" fmla="*/ 2188 w 2842"/>
                <a:gd name="T69" fmla="*/ 52 h 411"/>
                <a:gd name="T70" fmla="*/ 2174 w 2842"/>
                <a:gd name="T71" fmla="*/ 41 h 411"/>
                <a:gd name="T72" fmla="*/ 2170 w 2842"/>
                <a:gd name="T73" fmla="*/ 26 h 411"/>
                <a:gd name="T74" fmla="*/ 2174 w 2842"/>
                <a:gd name="T75" fmla="*/ 12 h 411"/>
                <a:gd name="T76" fmla="*/ 2188 w 2842"/>
                <a:gd name="T77" fmla="*/ 1 h 411"/>
                <a:gd name="T78" fmla="*/ 2204 w 2842"/>
                <a:gd name="T79" fmla="*/ 1 h 411"/>
                <a:gd name="T80" fmla="*/ 2218 w 2842"/>
                <a:gd name="T81" fmla="*/ 12 h 411"/>
                <a:gd name="T82" fmla="*/ 2223 w 2842"/>
                <a:gd name="T83" fmla="*/ 26 h 411"/>
                <a:gd name="T84" fmla="*/ 2432 w 2842"/>
                <a:gd name="T85" fmla="*/ 2 h 411"/>
                <a:gd name="T86" fmla="*/ 2446 w 2842"/>
                <a:gd name="T87" fmla="*/ 16 h 411"/>
                <a:gd name="T88" fmla="*/ 2448 w 2842"/>
                <a:gd name="T89" fmla="*/ 32 h 411"/>
                <a:gd name="T90" fmla="*/ 2441 w 2842"/>
                <a:gd name="T91" fmla="*/ 45 h 411"/>
                <a:gd name="T92" fmla="*/ 2427 w 2842"/>
                <a:gd name="T93" fmla="*/ 52 h 411"/>
                <a:gd name="T94" fmla="*/ 2412 w 2842"/>
                <a:gd name="T95" fmla="*/ 51 h 411"/>
                <a:gd name="T96" fmla="*/ 2398 w 2842"/>
                <a:gd name="T97" fmla="*/ 37 h 411"/>
                <a:gd name="T98" fmla="*/ 2396 w 2842"/>
                <a:gd name="T99" fmla="*/ 21 h 411"/>
                <a:gd name="T100" fmla="*/ 2403 w 2842"/>
                <a:gd name="T101" fmla="*/ 8 h 411"/>
                <a:gd name="T102" fmla="*/ 2417 w 2842"/>
                <a:gd name="T103" fmla="*/ 1 h 411"/>
                <a:gd name="T104" fmla="*/ 2615 w 2842"/>
                <a:gd name="T105" fmla="*/ 34 h 411"/>
                <a:gd name="T106" fmla="*/ 2605 w 2842"/>
                <a:gd name="T107" fmla="*/ 48 h 411"/>
                <a:gd name="T108" fmla="*/ 2590 w 2842"/>
                <a:gd name="T109" fmla="*/ 53 h 411"/>
                <a:gd name="T110" fmla="*/ 2575 w 2842"/>
                <a:gd name="T111" fmla="*/ 48 h 411"/>
                <a:gd name="T112" fmla="*/ 2565 w 2842"/>
                <a:gd name="T113" fmla="*/ 34 h 411"/>
                <a:gd name="T114" fmla="*/ 2565 w 2842"/>
                <a:gd name="T115" fmla="*/ 19 h 411"/>
                <a:gd name="T116" fmla="*/ 2575 w 2842"/>
                <a:gd name="T117" fmla="*/ 4 h 411"/>
                <a:gd name="T118" fmla="*/ 2590 w 2842"/>
                <a:gd name="T119" fmla="*/ 0 h 411"/>
                <a:gd name="T120" fmla="*/ 2605 w 2842"/>
                <a:gd name="T121" fmla="*/ 4 h 411"/>
                <a:gd name="T122" fmla="*/ 2615 w 2842"/>
                <a:gd name="T123" fmla="*/ 1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2" h="411">
                  <a:moveTo>
                    <a:pt x="2816" y="0"/>
                  </a:moveTo>
                  <a:lnTo>
                    <a:pt x="2821" y="1"/>
                  </a:lnTo>
                  <a:lnTo>
                    <a:pt x="2824" y="1"/>
                  </a:lnTo>
                  <a:lnTo>
                    <a:pt x="2826" y="2"/>
                  </a:lnTo>
                  <a:lnTo>
                    <a:pt x="2831" y="4"/>
                  </a:lnTo>
                  <a:lnTo>
                    <a:pt x="2835" y="8"/>
                  </a:lnTo>
                  <a:lnTo>
                    <a:pt x="2838" y="12"/>
                  </a:lnTo>
                  <a:lnTo>
                    <a:pt x="2840" y="16"/>
                  </a:lnTo>
                  <a:lnTo>
                    <a:pt x="2841" y="19"/>
                  </a:lnTo>
                  <a:lnTo>
                    <a:pt x="2842" y="21"/>
                  </a:lnTo>
                  <a:lnTo>
                    <a:pt x="2842" y="26"/>
                  </a:lnTo>
                  <a:lnTo>
                    <a:pt x="2842" y="32"/>
                  </a:lnTo>
                  <a:lnTo>
                    <a:pt x="2841" y="34"/>
                  </a:lnTo>
                  <a:lnTo>
                    <a:pt x="2840" y="37"/>
                  </a:lnTo>
                  <a:lnTo>
                    <a:pt x="2838" y="41"/>
                  </a:lnTo>
                  <a:lnTo>
                    <a:pt x="2835" y="45"/>
                  </a:lnTo>
                  <a:lnTo>
                    <a:pt x="2831" y="48"/>
                  </a:lnTo>
                  <a:lnTo>
                    <a:pt x="2826" y="51"/>
                  </a:lnTo>
                  <a:lnTo>
                    <a:pt x="2824" y="52"/>
                  </a:lnTo>
                  <a:lnTo>
                    <a:pt x="2821" y="52"/>
                  </a:lnTo>
                  <a:lnTo>
                    <a:pt x="2816" y="53"/>
                  </a:lnTo>
                  <a:lnTo>
                    <a:pt x="2811" y="52"/>
                  </a:lnTo>
                  <a:lnTo>
                    <a:pt x="2808" y="52"/>
                  </a:lnTo>
                  <a:lnTo>
                    <a:pt x="2806" y="51"/>
                  </a:lnTo>
                  <a:lnTo>
                    <a:pt x="2801" y="48"/>
                  </a:lnTo>
                  <a:lnTo>
                    <a:pt x="2797" y="45"/>
                  </a:lnTo>
                  <a:lnTo>
                    <a:pt x="2794" y="41"/>
                  </a:lnTo>
                  <a:lnTo>
                    <a:pt x="2791" y="37"/>
                  </a:lnTo>
                  <a:lnTo>
                    <a:pt x="2791" y="34"/>
                  </a:lnTo>
                  <a:lnTo>
                    <a:pt x="2790" y="32"/>
                  </a:lnTo>
                  <a:lnTo>
                    <a:pt x="2789" y="26"/>
                  </a:lnTo>
                  <a:lnTo>
                    <a:pt x="2790" y="21"/>
                  </a:lnTo>
                  <a:lnTo>
                    <a:pt x="2791" y="19"/>
                  </a:lnTo>
                  <a:lnTo>
                    <a:pt x="2791" y="16"/>
                  </a:lnTo>
                  <a:lnTo>
                    <a:pt x="2794" y="12"/>
                  </a:lnTo>
                  <a:lnTo>
                    <a:pt x="2797" y="8"/>
                  </a:lnTo>
                  <a:lnTo>
                    <a:pt x="2801" y="4"/>
                  </a:lnTo>
                  <a:lnTo>
                    <a:pt x="2806" y="2"/>
                  </a:lnTo>
                  <a:lnTo>
                    <a:pt x="2808" y="1"/>
                  </a:lnTo>
                  <a:lnTo>
                    <a:pt x="2811" y="1"/>
                  </a:lnTo>
                  <a:lnTo>
                    <a:pt x="2816" y="0"/>
                  </a:lnTo>
                  <a:close/>
                  <a:moveTo>
                    <a:pt x="188" y="190"/>
                  </a:moveTo>
                  <a:lnTo>
                    <a:pt x="188" y="23"/>
                  </a:lnTo>
                  <a:lnTo>
                    <a:pt x="234" y="23"/>
                  </a:lnTo>
                  <a:lnTo>
                    <a:pt x="234" y="411"/>
                  </a:lnTo>
                  <a:lnTo>
                    <a:pt x="188" y="411"/>
                  </a:lnTo>
                  <a:lnTo>
                    <a:pt x="188" y="233"/>
                  </a:lnTo>
                  <a:lnTo>
                    <a:pt x="47" y="233"/>
                  </a:lnTo>
                  <a:lnTo>
                    <a:pt x="47" y="411"/>
                  </a:lnTo>
                  <a:lnTo>
                    <a:pt x="0" y="411"/>
                  </a:lnTo>
                  <a:lnTo>
                    <a:pt x="0" y="23"/>
                  </a:lnTo>
                  <a:lnTo>
                    <a:pt x="47" y="23"/>
                  </a:lnTo>
                  <a:lnTo>
                    <a:pt x="47" y="190"/>
                  </a:lnTo>
                  <a:lnTo>
                    <a:pt x="188" y="190"/>
                  </a:lnTo>
                  <a:close/>
                  <a:moveTo>
                    <a:pt x="506" y="200"/>
                  </a:moveTo>
                  <a:lnTo>
                    <a:pt x="576" y="23"/>
                  </a:lnTo>
                  <a:lnTo>
                    <a:pt x="621" y="23"/>
                  </a:lnTo>
                  <a:lnTo>
                    <a:pt x="529" y="243"/>
                  </a:lnTo>
                  <a:lnTo>
                    <a:pt x="529" y="411"/>
                  </a:lnTo>
                  <a:lnTo>
                    <a:pt x="482" y="411"/>
                  </a:lnTo>
                  <a:lnTo>
                    <a:pt x="482" y="243"/>
                  </a:lnTo>
                  <a:lnTo>
                    <a:pt x="381" y="23"/>
                  </a:lnTo>
                  <a:lnTo>
                    <a:pt x="429" y="23"/>
                  </a:lnTo>
                  <a:lnTo>
                    <a:pt x="506" y="200"/>
                  </a:lnTo>
                  <a:close/>
                  <a:moveTo>
                    <a:pt x="885" y="364"/>
                  </a:moveTo>
                  <a:lnTo>
                    <a:pt x="964" y="23"/>
                  </a:lnTo>
                  <a:lnTo>
                    <a:pt x="1009" y="23"/>
                  </a:lnTo>
                  <a:lnTo>
                    <a:pt x="913" y="411"/>
                  </a:lnTo>
                  <a:lnTo>
                    <a:pt x="853" y="411"/>
                  </a:lnTo>
                  <a:lnTo>
                    <a:pt x="752" y="23"/>
                  </a:lnTo>
                  <a:lnTo>
                    <a:pt x="798" y="23"/>
                  </a:lnTo>
                  <a:lnTo>
                    <a:pt x="885" y="364"/>
                  </a:lnTo>
                  <a:close/>
                  <a:moveTo>
                    <a:pt x="1160" y="411"/>
                  </a:moveTo>
                  <a:lnTo>
                    <a:pt x="1160" y="23"/>
                  </a:lnTo>
                  <a:lnTo>
                    <a:pt x="1206" y="23"/>
                  </a:lnTo>
                  <a:lnTo>
                    <a:pt x="1206" y="411"/>
                  </a:lnTo>
                  <a:lnTo>
                    <a:pt x="1160" y="411"/>
                  </a:lnTo>
                  <a:close/>
                  <a:moveTo>
                    <a:pt x="1589" y="340"/>
                  </a:moveTo>
                  <a:lnTo>
                    <a:pt x="1589" y="23"/>
                  </a:lnTo>
                  <a:lnTo>
                    <a:pt x="1633" y="23"/>
                  </a:lnTo>
                  <a:lnTo>
                    <a:pt x="1633" y="411"/>
                  </a:lnTo>
                  <a:lnTo>
                    <a:pt x="1577" y="411"/>
                  </a:lnTo>
                  <a:lnTo>
                    <a:pt x="1430" y="89"/>
                  </a:lnTo>
                  <a:lnTo>
                    <a:pt x="1430" y="411"/>
                  </a:lnTo>
                  <a:lnTo>
                    <a:pt x="1386" y="411"/>
                  </a:lnTo>
                  <a:lnTo>
                    <a:pt x="1386" y="23"/>
                  </a:lnTo>
                  <a:lnTo>
                    <a:pt x="1444" y="23"/>
                  </a:lnTo>
                  <a:lnTo>
                    <a:pt x="1589" y="340"/>
                  </a:lnTo>
                  <a:close/>
                  <a:moveTo>
                    <a:pt x="2035" y="23"/>
                  </a:moveTo>
                  <a:lnTo>
                    <a:pt x="1921" y="194"/>
                  </a:lnTo>
                  <a:lnTo>
                    <a:pt x="2047" y="411"/>
                  </a:lnTo>
                  <a:lnTo>
                    <a:pt x="1994" y="411"/>
                  </a:lnTo>
                  <a:lnTo>
                    <a:pt x="1890" y="229"/>
                  </a:lnTo>
                  <a:lnTo>
                    <a:pt x="1861" y="275"/>
                  </a:lnTo>
                  <a:lnTo>
                    <a:pt x="1861" y="411"/>
                  </a:lnTo>
                  <a:lnTo>
                    <a:pt x="1814" y="411"/>
                  </a:lnTo>
                  <a:lnTo>
                    <a:pt x="1814" y="23"/>
                  </a:lnTo>
                  <a:lnTo>
                    <a:pt x="1861" y="23"/>
                  </a:lnTo>
                  <a:lnTo>
                    <a:pt x="1861" y="212"/>
                  </a:lnTo>
                  <a:lnTo>
                    <a:pt x="1984" y="23"/>
                  </a:lnTo>
                  <a:lnTo>
                    <a:pt x="2035" y="23"/>
                  </a:lnTo>
                  <a:close/>
                  <a:moveTo>
                    <a:pt x="2260" y="258"/>
                  </a:moveTo>
                  <a:lnTo>
                    <a:pt x="2355" y="258"/>
                  </a:lnTo>
                  <a:lnTo>
                    <a:pt x="2307" y="64"/>
                  </a:lnTo>
                  <a:lnTo>
                    <a:pt x="2260" y="258"/>
                  </a:lnTo>
                  <a:close/>
                  <a:moveTo>
                    <a:pt x="2279" y="23"/>
                  </a:moveTo>
                  <a:lnTo>
                    <a:pt x="2339" y="23"/>
                  </a:lnTo>
                  <a:lnTo>
                    <a:pt x="2440" y="411"/>
                  </a:lnTo>
                  <a:lnTo>
                    <a:pt x="2393" y="411"/>
                  </a:lnTo>
                  <a:lnTo>
                    <a:pt x="2365" y="298"/>
                  </a:lnTo>
                  <a:lnTo>
                    <a:pt x="2251" y="298"/>
                  </a:lnTo>
                  <a:lnTo>
                    <a:pt x="2223" y="411"/>
                  </a:lnTo>
                  <a:lnTo>
                    <a:pt x="2179" y="411"/>
                  </a:lnTo>
                  <a:lnTo>
                    <a:pt x="2279" y="23"/>
                  </a:lnTo>
                  <a:close/>
                  <a:moveTo>
                    <a:pt x="2654" y="258"/>
                  </a:moveTo>
                  <a:lnTo>
                    <a:pt x="2749" y="258"/>
                  </a:lnTo>
                  <a:lnTo>
                    <a:pt x="2701" y="64"/>
                  </a:lnTo>
                  <a:lnTo>
                    <a:pt x="2654" y="258"/>
                  </a:lnTo>
                  <a:close/>
                  <a:moveTo>
                    <a:pt x="2673" y="23"/>
                  </a:moveTo>
                  <a:lnTo>
                    <a:pt x="2733" y="23"/>
                  </a:lnTo>
                  <a:lnTo>
                    <a:pt x="2834" y="411"/>
                  </a:lnTo>
                  <a:lnTo>
                    <a:pt x="2787" y="411"/>
                  </a:lnTo>
                  <a:lnTo>
                    <a:pt x="2759" y="298"/>
                  </a:lnTo>
                  <a:lnTo>
                    <a:pt x="2645" y="298"/>
                  </a:lnTo>
                  <a:lnTo>
                    <a:pt x="2617" y="411"/>
                  </a:lnTo>
                  <a:lnTo>
                    <a:pt x="2572" y="411"/>
                  </a:lnTo>
                  <a:lnTo>
                    <a:pt x="2673" y="23"/>
                  </a:lnTo>
                  <a:close/>
                  <a:moveTo>
                    <a:pt x="2223" y="26"/>
                  </a:moveTo>
                  <a:lnTo>
                    <a:pt x="2222" y="32"/>
                  </a:lnTo>
                  <a:lnTo>
                    <a:pt x="2222" y="34"/>
                  </a:lnTo>
                  <a:lnTo>
                    <a:pt x="2221" y="37"/>
                  </a:lnTo>
                  <a:lnTo>
                    <a:pt x="2218" y="41"/>
                  </a:lnTo>
                  <a:lnTo>
                    <a:pt x="2215" y="45"/>
                  </a:lnTo>
                  <a:lnTo>
                    <a:pt x="2211" y="48"/>
                  </a:lnTo>
                  <a:lnTo>
                    <a:pt x="2207" y="51"/>
                  </a:lnTo>
                  <a:lnTo>
                    <a:pt x="2204" y="52"/>
                  </a:lnTo>
                  <a:lnTo>
                    <a:pt x="2202" y="52"/>
                  </a:lnTo>
                  <a:lnTo>
                    <a:pt x="2196" y="53"/>
                  </a:lnTo>
                  <a:lnTo>
                    <a:pt x="2191" y="52"/>
                  </a:lnTo>
                  <a:lnTo>
                    <a:pt x="2188" y="52"/>
                  </a:lnTo>
                  <a:lnTo>
                    <a:pt x="2186" y="51"/>
                  </a:lnTo>
                  <a:lnTo>
                    <a:pt x="2182" y="48"/>
                  </a:lnTo>
                  <a:lnTo>
                    <a:pt x="2178" y="45"/>
                  </a:lnTo>
                  <a:lnTo>
                    <a:pt x="2174" y="41"/>
                  </a:lnTo>
                  <a:lnTo>
                    <a:pt x="2172" y="37"/>
                  </a:lnTo>
                  <a:lnTo>
                    <a:pt x="2171" y="34"/>
                  </a:lnTo>
                  <a:lnTo>
                    <a:pt x="2170" y="32"/>
                  </a:lnTo>
                  <a:lnTo>
                    <a:pt x="2170" y="26"/>
                  </a:lnTo>
                  <a:lnTo>
                    <a:pt x="2170" y="21"/>
                  </a:lnTo>
                  <a:lnTo>
                    <a:pt x="2171" y="19"/>
                  </a:lnTo>
                  <a:lnTo>
                    <a:pt x="2172" y="16"/>
                  </a:lnTo>
                  <a:lnTo>
                    <a:pt x="2174" y="12"/>
                  </a:lnTo>
                  <a:lnTo>
                    <a:pt x="2178" y="8"/>
                  </a:lnTo>
                  <a:lnTo>
                    <a:pt x="2182" y="4"/>
                  </a:lnTo>
                  <a:lnTo>
                    <a:pt x="2186" y="2"/>
                  </a:lnTo>
                  <a:lnTo>
                    <a:pt x="2188" y="1"/>
                  </a:lnTo>
                  <a:lnTo>
                    <a:pt x="2191" y="1"/>
                  </a:lnTo>
                  <a:lnTo>
                    <a:pt x="2196" y="0"/>
                  </a:lnTo>
                  <a:lnTo>
                    <a:pt x="2202" y="1"/>
                  </a:lnTo>
                  <a:lnTo>
                    <a:pt x="2204" y="1"/>
                  </a:lnTo>
                  <a:lnTo>
                    <a:pt x="2207" y="2"/>
                  </a:lnTo>
                  <a:lnTo>
                    <a:pt x="2211" y="4"/>
                  </a:lnTo>
                  <a:lnTo>
                    <a:pt x="2215" y="8"/>
                  </a:lnTo>
                  <a:lnTo>
                    <a:pt x="2218" y="12"/>
                  </a:lnTo>
                  <a:lnTo>
                    <a:pt x="2221" y="16"/>
                  </a:lnTo>
                  <a:lnTo>
                    <a:pt x="2222" y="19"/>
                  </a:lnTo>
                  <a:lnTo>
                    <a:pt x="2222" y="21"/>
                  </a:lnTo>
                  <a:lnTo>
                    <a:pt x="2223" y="26"/>
                  </a:lnTo>
                  <a:close/>
                  <a:moveTo>
                    <a:pt x="2422" y="0"/>
                  </a:moveTo>
                  <a:lnTo>
                    <a:pt x="2427" y="1"/>
                  </a:lnTo>
                  <a:lnTo>
                    <a:pt x="2430" y="1"/>
                  </a:lnTo>
                  <a:lnTo>
                    <a:pt x="2432" y="2"/>
                  </a:lnTo>
                  <a:lnTo>
                    <a:pt x="2437" y="4"/>
                  </a:lnTo>
                  <a:lnTo>
                    <a:pt x="2441" y="8"/>
                  </a:lnTo>
                  <a:lnTo>
                    <a:pt x="2444" y="12"/>
                  </a:lnTo>
                  <a:lnTo>
                    <a:pt x="2446" y="16"/>
                  </a:lnTo>
                  <a:lnTo>
                    <a:pt x="2447" y="19"/>
                  </a:lnTo>
                  <a:lnTo>
                    <a:pt x="2448" y="21"/>
                  </a:lnTo>
                  <a:lnTo>
                    <a:pt x="2448" y="26"/>
                  </a:lnTo>
                  <a:lnTo>
                    <a:pt x="2448" y="32"/>
                  </a:lnTo>
                  <a:lnTo>
                    <a:pt x="2447" y="34"/>
                  </a:lnTo>
                  <a:lnTo>
                    <a:pt x="2446" y="37"/>
                  </a:lnTo>
                  <a:lnTo>
                    <a:pt x="2444" y="41"/>
                  </a:lnTo>
                  <a:lnTo>
                    <a:pt x="2441" y="45"/>
                  </a:lnTo>
                  <a:lnTo>
                    <a:pt x="2437" y="48"/>
                  </a:lnTo>
                  <a:lnTo>
                    <a:pt x="2432" y="51"/>
                  </a:lnTo>
                  <a:lnTo>
                    <a:pt x="2430" y="52"/>
                  </a:lnTo>
                  <a:lnTo>
                    <a:pt x="2427" y="52"/>
                  </a:lnTo>
                  <a:lnTo>
                    <a:pt x="2422" y="53"/>
                  </a:lnTo>
                  <a:lnTo>
                    <a:pt x="2417" y="52"/>
                  </a:lnTo>
                  <a:lnTo>
                    <a:pt x="2414" y="52"/>
                  </a:lnTo>
                  <a:lnTo>
                    <a:pt x="2412" y="51"/>
                  </a:lnTo>
                  <a:lnTo>
                    <a:pt x="2407" y="48"/>
                  </a:lnTo>
                  <a:lnTo>
                    <a:pt x="2403" y="45"/>
                  </a:lnTo>
                  <a:lnTo>
                    <a:pt x="2400" y="41"/>
                  </a:lnTo>
                  <a:lnTo>
                    <a:pt x="2398" y="37"/>
                  </a:lnTo>
                  <a:lnTo>
                    <a:pt x="2397" y="34"/>
                  </a:lnTo>
                  <a:lnTo>
                    <a:pt x="2396" y="32"/>
                  </a:lnTo>
                  <a:lnTo>
                    <a:pt x="2396" y="26"/>
                  </a:lnTo>
                  <a:lnTo>
                    <a:pt x="2396" y="21"/>
                  </a:lnTo>
                  <a:lnTo>
                    <a:pt x="2397" y="19"/>
                  </a:lnTo>
                  <a:lnTo>
                    <a:pt x="2398" y="16"/>
                  </a:lnTo>
                  <a:lnTo>
                    <a:pt x="2400" y="12"/>
                  </a:lnTo>
                  <a:lnTo>
                    <a:pt x="2403" y="8"/>
                  </a:lnTo>
                  <a:lnTo>
                    <a:pt x="2407" y="4"/>
                  </a:lnTo>
                  <a:lnTo>
                    <a:pt x="2412" y="2"/>
                  </a:lnTo>
                  <a:lnTo>
                    <a:pt x="2414" y="1"/>
                  </a:lnTo>
                  <a:lnTo>
                    <a:pt x="2417" y="1"/>
                  </a:lnTo>
                  <a:lnTo>
                    <a:pt x="2422" y="0"/>
                  </a:lnTo>
                  <a:close/>
                  <a:moveTo>
                    <a:pt x="2617" y="26"/>
                  </a:moveTo>
                  <a:lnTo>
                    <a:pt x="2616" y="32"/>
                  </a:lnTo>
                  <a:lnTo>
                    <a:pt x="2615" y="34"/>
                  </a:lnTo>
                  <a:lnTo>
                    <a:pt x="2614" y="37"/>
                  </a:lnTo>
                  <a:lnTo>
                    <a:pt x="2612" y="41"/>
                  </a:lnTo>
                  <a:lnTo>
                    <a:pt x="2609" y="45"/>
                  </a:lnTo>
                  <a:lnTo>
                    <a:pt x="2605" y="48"/>
                  </a:lnTo>
                  <a:lnTo>
                    <a:pt x="2600" y="51"/>
                  </a:lnTo>
                  <a:lnTo>
                    <a:pt x="2598" y="52"/>
                  </a:lnTo>
                  <a:lnTo>
                    <a:pt x="2595" y="52"/>
                  </a:lnTo>
                  <a:lnTo>
                    <a:pt x="2590" y="53"/>
                  </a:lnTo>
                  <a:lnTo>
                    <a:pt x="2585" y="52"/>
                  </a:lnTo>
                  <a:lnTo>
                    <a:pt x="2582" y="52"/>
                  </a:lnTo>
                  <a:lnTo>
                    <a:pt x="2580" y="51"/>
                  </a:lnTo>
                  <a:lnTo>
                    <a:pt x="2575" y="48"/>
                  </a:lnTo>
                  <a:lnTo>
                    <a:pt x="2571" y="45"/>
                  </a:lnTo>
                  <a:lnTo>
                    <a:pt x="2568" y="41"/>
                  </a:lnTo>
                  <a:lnTo>
                    <a:pt x="2566" y="37"/>
                  </a:lnTo>
                  <a:lnTo>
                    <a:pt x="2565" y="34"/>
                  </a:lnTo>
                  <a:lnTo>
                    <a:pt x="2564" y="32"/>
                  </a:lnTo>
                  <a:lnTo>
                    <a:pt x="2564" y="26"/>
                  </a:lnTo>
                  <a:lnTo>
                    <a:pt x="2564" y="21"/>
                  </a:lnTo>
                  <a:lnTo>
                    <a:pt x="2565" y="19"/>
                  </a:lnTo>
                  <a:lnTo>
                    <a:pt x="2566" y="16"/>
                  </a:lnTo>
                  <a:lnTo>
                    <a:pt x="2568" y="12"/>
                  </a:lnTo>
                  <a:lnTo>
                    <a:pt x="2571" y="8"/>
                  </a:lnTo>
                  <a:lnTo>
                    <a:pt x="2575" y="4"/>
                  </a:lnTo>
                  <a:lnTo>
                    <a:pt x="2580" y="2"/>
                  </a:lnTo>
                  <a:lnTo>
                    <a:pt x="2582" y="1"/>
                  </a:lnTo>
                  <a:lnTo>
                    <a:pt x="2585" y="1"/>
                  </a:lnTo>
                  <a:lnTo>
                    <a:pt x="2590" y="0"/>
                  </a:lnTo>
                  <a:lnTo>
                    <a:pt x="2595" y="1"/>
                  </a:lnTo>
                  <a:lnTo>
                    <a:pt x="2598" y="1"/>
                  </a:lnTo>
                  <a:lnTo>
                    <a:pt x="2600" y="2"/>
                  </a:lnTo>
                  <a:lnTo>
                    <a:pt x="2605" y="4"/>
                  </a:lnTo>
                  <a:lnTo>
                    <a:pt x="2609" y="8"/>
                  </a:lnTo>
                  <a:lnTo>
                    <a:pt x="2612" y="12"/>
                  </a:lnTo>
                  <a:lnTo>
                    <a:pt x="2614" y="16"/>
                  </a:lnTo>
                  <a:lnTo>
                    <a:pt x="2615" y="19"/>
                  </a:lnTo>
                  <a:lnTo>
                    <a:pt x="2616" y="21"/>
                  </a:lnTo>
                  <a:lnTo>
                    <a:pt x="261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8" name="Date Placeholder 4">
            <a:extLst>
              <a:ext uri="{FF2B5EF4-FFF2-40B4-BE49-F238E27FC236}">
                <a16:creationId xmlns:a16="http://schemas.microsoft.com/office/drawing/2014/main" id="{5122E43B-DC72-4107-90E8-F0038FA5B015}"/>
              </a:ext>
            </a:extLst>
          </p:cNvPr>
          <p:cNvSpPr>
            <a:spLocks noGrp="1"/>
          </p:cNvSpPr>
          <p:nvPr>
            <p:ph type="dt" sz="half" idx="10"/>
          </p:nvPr>
        </p:nvSpPr>
        <p:spPr>
          <a:xfrm>
            <a:off x="1127449" y="6309320"/>
            <a:ext cx="1223639" cy="143869"/>
          </a:xfrm>
        </p:spPr>
        <p:txBody>
          <a:bodyPr/>
          <a:lstStyle>
            <a:lvl1pPr algn="l">
              <a:defRPr>
                <a:noFill/>
              </a:defRPr>
            </a:lvl1pPr>
          </a:lstStyle>
          <a:p>
            <a:fld id="{B1BC8FB8-0F76-4EAB-B998-D683BEBC86E1}" type="datetime1">
              <a:rPr lang="fi-FI" smtClean="0"/>
              <a:t>9.12.2024</a:t>
            </a:fld>
            <a:endParaRPr lang="fi-FI" dirty="0"/>
          </a:p>
        </p:txBody>
      </p:sp>
      <p:sp>
        <p:nvSpPr>
          <p:cNvPr id="19" name="Footer Placeholder 5">
            <a:extLst>
              <a:ext uri="{FF2B5EF4-FFF2-40B4-BE49-F238E27FC236}">
                <a16:creationId xmlns:a16="http://schemas.microsoft.com/office/drawing/2014/main" id="{FAD63CC9-0ED3-4DEF-895B-610E15469FAD}"/>
              </a:ext>
            </a:extLst>
          </p:cNvPr>
          <p:cNvSpPr>
            <a:spLocks noGrp="1"/>
          </p:cNvSpPr>
          <p:nvPr>
            <p:ph type="ftr" sz="quarter" idx="11"/>
          </p:nvPr>
        </p:nvSpPr>
        <p:spPr>
          <a:xfrm>
            <a:off x="2357342" y="6309320"/>
            <a:ext cx="7057280" cy="143869"/>
          </a:xfrm>
        </p:spPr>
        <p:txBody>
          <a:bodyPr/>
          <a:lstStyle>
            <a:lvl1pPr algn="l">
              <a:defRPr>
                <a:noFill/>
              </a:defRPr>
            </a:lvl1pPr>
          </a:lstStyle>
          <a:p>
            <a:r>
              <a:rPr lang="fi-FI"/>
              <a:t>Author</a:t>
            </a:r>
            <a:endParaRPr lang="fi-FI" dirty="0"/>
          </a:p>
        </p:txBody>
      </p:sp>
      <p:sp>
        <p:nvSpPr>
          <p:cNvPr id="20" name="Slide Number Placeholder 6">
            <a:extLst>
              <a:ext uri="{FF2B5EF4-FFF2-40B4-BE49-F238E27FC236}">
                <a16:creationId xmlns:a16="http://schemas.microsoft.com/office/drawing/2014/main" id="{6A3A674F-7E2D-4F3A-A036-CE89320F2095}"/>
              </a:ext>
            </a:extLst>
          </p:cNvPr>
          <p:cNvSpPr>
            <a:spLocks noGrp="1"/>
          </p:cNvSpPr>
          <p:nvPr>
            <p:ph type="sldNum" sz="quarter" idx="12"/>
          </p:nvPr>
        </p:nvSpPr>
        <p:spPr>
          <a:xfrm>
            <a:off x="695325" y="6309320"/>
            <a:ext cx="432122" cy="143869"/>
          </a:xfrm>
        </p:spPr>
        <p:txBody>
          <a:bodyPr/>
          <a:lstStyle>
            <a:lvl1pPr algn="l">
              <a:defRPr>
                <a:noFill/>
              </a:defRPr>
            </a:lvl1pPr>
          </a:lstStyle>
          <a:p>
            <a:fld id="{E8E33083-8C97-4BC5-A5C9-F7E14D62070B}" type="slidenum">
              <a:rPr lang="fi-FI" smtClean="0"/>
              <a:pPr/>
              <a:t>‹#›</a:t>
            </a:fld>
            <a:endParaRPr lang="fi-FI"/>
          </a:p>
        </p:txBody>
      </p:sp>
    </p:spTree>
    <p:extLst>
      <p:ext uri="{BB962C8B-B14F-4D97-AF65-F5344CB8AC3E}">
        <p14:creationId xmlns:p14="http://schemas.microsoft.com/office/powerpoint/2010/main" val="3915469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B120FF65-A8BE-466B-A36A-052CB60B50CA}" type="datetimeFigureOut">
              <a:rPr lang="fi-FI" smtClean="0"/>
              <a:t>9.12.2024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E546BC7-B08B-4A1E-8D8A-08B35FEDEAEF}" type="slidenum">
              <a:rPr lang="fi-FI" smtClean="0"/>
              <a:t>‹#›</a:t>
            </a:fld>
            <a:endParaRPr lang="fi-FI"/>
          </a:p>
        </p:txBody>
      </p:sp>
    </p:spTree>
    <p:extLst>
      <p:ext uri="{BB962C8B-B14F-4D97-AF65-F5344CB8AC3E}">
        <p14:creationId xmlns:p14="http://schemas.microsoft.com/office/powerpoint/2010/main" val="2940229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p:cNvSpPr>
            <a:spLocks noGrp="1"/>
          </p:cNvSpPr>
          <p:nvPr>
            <p:ph type="dt" sz="half" idx="10"/>
          </p:nvPr>
        </p:nvSpPr>
        <p:spPr/>
        <p:txBody>
          <a:bodyPr/>
          <a:lstStyle/>
          <a:p>
            <a:fld id="{B120FF65-A8BE-466B-A36A-052CB60B50CA}" type="datetimeFigureOut">
              <a:rPr lang="fi-FI" smtClean="0"/>
              <a:t>9.12.2024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E546BC7-B08B-4A1E-8D8A-08B35FEDEAEF}" type="slidenum">
              <a:rPr lang="fi-FI" smtClean="0"/>
              <a:t>‹#›</a:t>
            </a:fld>
            <a:endParaRPr lang="fi-FI"/>
          </a:p>
        </p:txBody>
      </p:sp>
    </p:spTree>
    <p:extLst>
      <p:ext uri="{BB962C8B-B14F-4D97-AF65-F5344CB8AC3E}">
        <p14:creationId xmlns:p14="http://schemas.microsoft.com/office/powerpoint/2010/main" val="231577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B120FF65-A8BE-466B-A36A-052CB60B50CA}" type="datetimeFigureOut">
              <a:rPr lang="fi-FI" smtClean="0"/>
              <a:t>9.12.2024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FE546BC7-B08B-4A1E-8D8A-08B35FEDEAEF}" type="slidenum">
              <a:rPr lang="fi-FI" smtClean="0"/>
              <a:t>‹#›</a:t>
            </a:fld>
            <a:endParaRPr lang="fi-FI"/>
          </a:p>
        </p:txBody>
      </p:sp>
    </p:spTree>
    <p:extLst>
      <p:ext uri="{BB962C8B-B14F-4D97-AF65-F5344CB8AC3E}">
        <p14:creationId xmlns:p14="http://schemas.microsoft.com/office/powerpoint/2010/main" val="146259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B120FF65-A8BE-466B-A36A-052CB60B50CA}" type="datetimeFigureOut">
              <a:rPr lang="fi-FI" smtClean="0"/>
              <a:t>9.12.2024</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FE546BC7-B08B-4A1E-8D8A-08B35FEDEAEF}" type="slidenum">
              <a:rPr lang="fi-FI" smtClean="0"/>
              <a:t>‹#›</a:t>
            </a:fld>
            <a:endParaRPr lang="fi-FI"/>
          </a:p>
        </p:txBody>
      </p:sp>
    </p:spTree>
    <p:extLst>
      <p:ext uri="{BB962C8B-B14F-4D97-AF65-F5344CB8AC3E}">
        <p14:creationId xmlns:p14="http://schemas.microsoft.com/office/powerpoint/2010/main" val="304984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B120FF65-A8BE-466B-A36A-052CB60B50CA}" type="datetimeFigureOut">
              <a:rPr lang="fi-FI" smtClean="0"/>
              <a:t>9.12.2024</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FE546BC7-B08B-4A1E-8D8A-08B35FEDEAEF}" type="slidenum">
              <a:rPr lang="fi-FI" smtClean="0"/>
              <a:t>‹#›</a:t>
            </a:fld>
            <a:endParaRPr lang="fi-FI"/>
          </a:p>
        </p:txBody>
      </p:sp>
    </p:spTree>
    <p:extLst>
      <p:ext uri="{BB962C8B-B14F-4D97-AF65-F5344CB8AC3E}">
        <p14:creationId xmlns:p14="http://schemas.microsoft.com/office/powerpoint/2010/main" val="4061203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B120FF65-A8BE-466B-A36A-052CB60B50CA}" type="datetimeFigureOut">
              <a:rPr lang="fi-FI" smtClean="0"/>
              <a:t>9.12.2024</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FE546BC7-B08B-4A1E-8D8A-08B35FEDEAEF}" type="slidenum">
              <a:rPr lang="fi-FI" smtClean="0"/>
              <a:t>‹#›</a:t>
            </a:fld>
            <a:endParaRPr lang="fi-FI"/>
          </a:p>
        </p:txBody>
      </p:sp>
    </p:spTree>
    <p:extLst>
      <p:ext uri="{BB962C8B-B14F-4D97-AF65-F5344CB8AC3E}">
        <p14:creationId xmlns:p14="http://schemas.microsoft.com/office/powerpoint/2010/main" val="1251249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B120FF65-A8BE-466B-A36A-052CB60B50CA}" type="datetimeFigureOut">
              <a:rPr lang="fi-FI" smtClean="0"/>
              <a:t>9.12.2024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FE546BC7-B08B-4A1E-8D8A-08B35FEDEAEF}" type="slidenum">
              <a:rPr lang="fi-FI" smtClean="0"/>
              <a:t>‹#›</a:t>
            </a:fld>
            <a:endParaRPr lang="fi-FI"/>
          </a:p>
        </p:txBody>
      </p:sp>
    </p:spTree>
    <p:extLst>
      <p:ext uri="{BB962C8B-B14F-4D97-AF65-F5344CB8AC3E}">
        <p14:creationId xmlns:p14="http://schemas.microsoft.com/office/powerpoint/2010/main" val="3757812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B120FF65-A8BE-466B-A36A-052CB60B50CA}" type="datetimeFigureOut">
              <a:rPr lang="fi-FI" smtClean="0"/>
              <a:t>9.12.2024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FE546BC7-B08B-4A1E-8D8A-08B35FEDEAEF}" type="slidenum">
              <a:rPr lang="fi-FI" smtClean="0"/>
              <a:t>‹#›</a:t>
            </a:fld>
            <a:endParaRPr lang="fi-FI"/>
          </a:p>
        </p:txBody>
      </p:sp>
    </p:spTree>
    <p:extLst>
      <p:ext uri="{BB962C8B-B14F-4D97-AF65-F5344CB8AC3E}">
        <p14:creationId xmlns:p14="http://schemas.microsoft.com/office/powerpoint/2010/main" val="560028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0FF65-A8BE-466B-A36A-052CB60B50CA}" type="datetimeFigureOut">
              <a:rPr lang="fi-FI" smtClean="0"/>
              <a:t>9.12.2024</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46BC7-B08B-4A1E-8D8A-08B35FEDEAEF}" type="slidenum">
              <a:rPr lang="fi-FI" smtClean="0"/>
              <a:t>‹#›</a:t>
            </a:fld>
            <a:endParaRPr lang="fi-FI"/>
          </a:p>
        </p:txBody>
      </p:sp>
    </p:spTree>
    <p:extLst>
      <p:ext uri="{BB962C8B-B14F-4D97-AF65-F5344CB8AC3E}">
        <p14:creationId xmlns:p14="http://schemas.microsoft.com/office/powerpoint/2010/main" val="526484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286D1-7A27-3E43-AC49-F02F07AA23FB}"/>
              </a:ext>
            </a:extLst>
          </p:cNvPr>
          <p:cNvSpPr>
            <a:spLocks noGrp="1"/>
          </p:cNvSpPr>
          <p:nvPr>
            <p:ph type="title"/>
          </p:nvPr>
        </p:nvSpPr>
        <p:spPr>
          <a:xfrm>
            <a:off x="829732" y="5018620"/>
            <a:ext cx="8389769" cy="1045984"/>
          </a:xfrm>
        </p:spPr>
        <p:txBody>
          <a:bodyPr>
            <a:normAutofit fontScale="90000"/>
          </a:bodyPr>
          <a:lstStyle/>
          <a:p>
            <a:r>
              <a:rPr lang="fi-FI" dirty="0"/>
              <a:t>Palopuron osayleiskaavan tilannekatsaus</a:t>
            </a:r>
            <a:br>
              <a:rPr lang="fi-FI" dirty="0"/>
            </a:br>
            <a:r>
              <a:rPr lang="fi-FI" dirty="0"/>
              <a:t>2.12.2024</a:t>
            </a:r>
          </a:p>
        </p:txBody>
      </p:sp>
      <p:sp>
        <p:nvSpPr>
          <p:cNvPr id="3" name="Text Placeholder 2">
            <a:extLst>
              <a:ext uri="{FF2B5EF4-FFF2-40B4-BE49-F238E27FC236}">
                <a16:creationId xmlns:a16="http://schemas.microsoft.com/office/drawing/2014/main" id="{BCE3EA90-DE77-0149-8D69-1A20183D227F}"/>
              </a:ext>
            </a:extLst>
          </p:cNvPr>
          <p:cNvSpPr>
            <a:spLocks noGrp="1"/>
          </p:cNvSpPr>
          <p:nvPr>
            <p:ph type="body" sz="quarter" idx="10"/>
          </p:nvPr>
        </p:nvSpPr>
        <p:spPr>
          <a:xfrm>
            <a:off x="829732" y="6064604"/>
            <a:ext cx="10532534" cy="563917"/>
          </a:xfrm>
        </p:spPr>
        <p:txBody>
          <a:bodyPr>
            <a:normAutofit fontScale="70000" lnSpcReduction="20000"/>
          </a:bodyPr>
          <a:lstStyle/>
          <a:p>
            <a:r>
              <a:rPr lang="fi-FI" dirty="0"/>
              <a:t>Kaava-arkkitehti Mika Ahonen</a:t>
            </a:r>
          </a:p>
          <a:p>
            <a:r>
              <a:rPr lang="fi-FI" dirty="0"/>
              <a:t>Yleiskaavasuunnittelija Hannu Lindqvist</a:t>
            </a:r>
          </a:p>
        </p:txBody>
      </p:sp>
    </p:spTree>
    <p:extLst>
      <p:ext uri="{BB962C8B-B14F-4D97-AF65-F5344CB8AC3E}">
        <p14:creationId xmlns:p14="http://schemas.microsoft.com/office/powerpoint/2010/main" val="3697958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7244-AC32-40AC-8EC9-ED6B138F99CF}"/>
              </a:ext>
            </a:extLst>
          </p:cNvPr>
          <p:cNvSpPr>
            <a:spLocks noGrp="1"/>
          </p:cNvSpPr>
          <p:nvPr>
            <p:ph type="title"/>
          </p:nvPr>
        </p:nvSpPr>
        <p:spPr>
          <a:xfrm>
            <a:off x="695324" y="340424"/>
            <a:ext cx="10801350" cy="864096"/>
          </a:xfrm>
        </p:spPr>
        <p:txBody>
          <a:bodyPr>
            <a:normAutofit fontScale="90000"/>
          </a:bodyPr>
          <a:lstStyle/>
          <a:p>
            <a:r>
              <a:rPr lang="fi-FI" sz="1800" dirty="0"/>
              <a:t>KH 12.12.2016 §291</a:t>
            </a:r>
            <a:br>
              <a:rPr lang="fi-FI" dirty="0"/>
            </a:br>
            <a:r>
              <a:rPr lang="fi-FI" dirty="0"/>
              <a:t>Jatkotoimet rakennemallien jälkeen (2)</a:t>
            </a:r>
          </a:p>
        </p:txBody>
      </p:sp>
      <p:sp>
        <p:nvSpPr>
          <p:cNvPr id="3" name="Subtitle 2">
            <a:extLst>
              <a:ext uri="{FF2B5EF4-FFF2-40B4-BE49-F238E27FC236}">
                <a16:creationId xmlns:a16="http://schemas.microsoft.com/office/drawing/2014/main" id="{6D57C63A-1E49-4C3F-A76A-8C6158C85074}"/>
              </a:ext>
            </a:extLst>
          </p:cNvPr>
          <p:cNvSpPr>
            <a:spLocks noGrp="1"/>
          </p:cNvSpPr>
          <p:nvPr>
            <p:ph idx="1"/>
          </p:nvPr>
        </p:nvSpPr>
        <p:spPr>
          <a:xfrm>
            <a:off x="515343" y="1340767"/>
            <a:ext cx="11269289" cy="5400601"/>
          </a:xfrm>
        </p:spPr>
        <p:txBody>
          <a:bodyPr>
            <a:normAutofit fontScale="92500"/>
          </a:bodyPr>
          <a:lstStyle/>
          <a:p>
            <a:pPr lvl="1"/>
            <a:r>
              <a:rPr lang="fi-FI" dirty="0"/>
              <a:t>Rakennemalli 2:n valinta tarkoittaa myös tarvetta avata Metsäkaltevan alueen kaakkois-osan (Palojoen itäpuoli) ratkaisu Hyvinkään keskustaajaman osayleiskaavassa. </a:t>
            </a:r>
          </a:p>
          <a:p>
            <a:pPr lvl="2"/>
            <a:r>
              <a:rPr lang="fi-FI" sz="1700" dirty="0"/>
              <a:t>Tulevan asemanpaikan ympäristö radan länsipuolella on osoitettu työpaikka-alueeksi ja kauempana radasta omakotivaltaiseksi asuinalueeksi</a:t>
            </a:r>
          </a:p>
          <a:p>
            <a:pPr lvl="2"/>
            <a:r>
              <a:rPr lang="fi-FI" sz="1700" dirty="0"/>
              <a:t>Korkeamäen alue tarvitaan pääosin tulevan asemanseudun ydinalueeksi</a:t>
            </a:r>
          </a:p>
          <a:p>
            <a:pPr lvl="2"/>
            <a:r>
              <a:rPr lang="fi-FI" sz="1700" dirty="0"/>
              <a:t>Aseman toteutuessa Jokelantien varren rakentamistehokkuus tulee nostaa toiselle tasolle aseman läheisyydessä.</a:t>
            </a:r>
          </a:p>
          <a:p>
            <a:pPr lvl="2"/>
            <a:r>
              <a:rPr lang="fi-FI" sz="1700" dirty="0"/>
              <a:t> Samoin radan itäpuolella pitää arvioida Keskustaajaman osayleiskaavassa esitetyn Korkeamäen teollisuus- ja varastoaluevarauksen tarpeellisuus ainakin koko laajuudessaan, koska po. kaavassa on ylipäätään osoitettu runsaasti työpaikka-alueita erityisesti Hangonväylän varren alueille.</a:t>
            </a:r>
          </a:p>
          <a:p>
            <a:pPr lvl="1"/>
            <a:r>
              <a:rPr lang="fi-FI" dirty="0"/>
              <a:t>Maakuntakaava edellyttää toteuttamisen ajoitusta ja sitomista juna-aseman käyttöönottoon. Samoin edellytetään rakentamisen etenemisen vaiheistusta ja ajoitusta. </a:t>
            </a:r>
          </a:p>
          <a:p>
            <a:pPr lvl="2"/>
            <a:r>
              <a:rPr lang="fi-FI" sz="1600" dirty="0"/>
              <a:t>Rakentamisalueiden käyttöönoton etenemisjärjestys ja ajoitus ovat tärkeitä osayleiskaavaluonnoksessa käsiteltäviä kysymyksiä.</a:t>
            </a:r>
          </a:p>
          <a:p>
            <a:pPr lvl="1"/>
            <a:r>
              <a:rPr lang="fi-FI" dirty="0"/>
              <a:t>Maiseman ja rakennuskannan historian ja arvojen selvittäminen -&gt; yhtenä selvityspakettina?</a:t>
            </a:r>
          </a:p>
          <a:p>
            <a:pPr lvl="2"/>
            <a:r>
              <a:rPr lang="fi-FI" sz="1600" dirty="0"/>
              <a:t>Asiaa selvitetty Charlotta Tannerin diplomityössä</a:t>
            </a:r>
          </a:p>
          <a:p>
            <a:pPr lvl="1"/>
            <a:r>
              <a:rPr lang="fi-FI" sz="1600" dirty="0"/>
              <a:t>Suunnittelualueen maisemaa, asutushistoriaa ja rakennuskantaa on tarpeen selvittää aiempaa kattavammin ja tehdä arvokkaille kohteille ja alueille uusia arvotuksia. </a:t>
            </a:r>
          </a:p>
        </p:txBody>
      </p:sp>
      <p:sp>
        <p:nvSpPr>
          <p:cNvPr id="7" name="Date Placeholder 6"/>
          <p:cNvSpPr>
            <a:spLocks noGrp="1"/>
          </p:cNvSpPr>
          <p:nvPr>
            <p:ph type="dt" sz="half" idx="10"/>
          </p:nvPr>
        </p:nvSpPr>
        <p:spPr/>
        <p:txBody>
          <a:bodyPr/>
          <a:lstStyle/>
          <a:p>
            <a:fld id="{0007A7C0-8B9C-4759-9D35-C8212D212998}" type="datetime1">
              <a:rPr lang="fi-FI" smtClean="0"/>
              <a:t>9.12.2024</a:t>
            </a:fld>
            <a:endParaRPr lang="fi-FI"/>
          </a:p>
        </p:txBody>
      </p:sp>
      <p:sp>
        <p:nvSpPr>
          <p:cNvPr id="8" name="Slide Number Placeholder 7"/>
          <p:cNvSpPr>
            <a:spLocks noGrp="1"/>
          </p:cNvSpPr>
          <p:nvPr>
            <p:ph type="sldNum" sz="quarter" idx="12"/>
          </p:nvPr>
        </p:nvSpPr>
        <p:spPr/>
        <p:txBody>
          <a:bodyPr/>
          <a:lstStyle/>
          <a:p>
            <a:fld id="{E8E33083-8C97-4BC5-A5C9-F7E14D62070B}" type="slidenum">
              <a:rPr lang="fi-FI" smtClean="0"/>
              <a:t>10</a:t>
            </a:fld>
            <a:endParaRPr lang="fi-FI"/>
          </a:p>
        </p:txBody>
      </p:sp>
    </p:spTree>
    <p:extLst>
      <p:ext uri="{BB962C8B-B14F-4D97-AF65-F5344CB8AC3E}">
        <p14:creationId xmlns:p14="http://schemas.microsoft.com/office/powerpoint/2010/main" val="4150598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7244-AC32-40AC-8EC9-ED6B138F99CF}"/>
              </a:ext>
            </a:extLst>
          </p:cNvPr>
          <p:cNvSpPr>
            <a:spLocks noGrp="1"/>
          </p:cNvSpPr>
          <p:nvPr>
            <p:ph type="title"/>
          </p:nvPr>
        </p:nvSpPr>
        <p:spPr>
          <a:xfrm>
            <a:off x="695324" y="340424"/>
            <a:ext cx="10801350" cy="864096"/>
          </a:xfrm>
        </p:spPr>
        <p:txBody>
          <a:bodyPr>
            <a:normAutofit fontScale="90000"/>
          </a:bodyPr>
          <a:lstStyle/>
          <a:p>
            <a:r>
              <a:rPr lang="fi-FI" sz="1800" dirty="0"/>
              <a:t>KH 12.12.2016 §291</a:t>
            </a:r>
            <a:br>
              <a:rPr lang="fi-FI" dirty="0"/>
            </a:br>
            <a:r>
              <a:rPr lang="fi-FI" dirty="0"/>
              <a:t>Liikennejärjestelmän selvittäminen / kehittäminen</a:t>
            </a:r>
          </a:p>
        </p:txBody>
      </p:sp>
      <p:sp>
        <p:nvSpPr>
          <p:cNvPr id="3" name="Subtitle 2">
            <a:extLst>
              <a:ext uri="{FF2B5EF4-FFF2-40B4-BE49-F238E27FC236}">
                <a16:creationId xmlns:a16="http://schemas.microsoft.com/office/drawing/2014/main" id="{6D57C63A-1E49-4C3F-A76A-8C6158C85074}"/>
              </a:ext>
            </a:extLst>
          </p:cNvPr>
          <p:cNvSpPr>
            <a:spLocks noGrp="1"/>
          </p:cNvSpPr>
          <p:nvPr>
            <p:ph idx="1"/>
          </p:nvPr>
        </p:nvSpPr>
        <p:spPr>
          <a:xfrm>
            <a:off x="515343" y="1340767"/>
            <a:ext cx="11269289" cy="5400601"/>
          </a:xfrm>
        </p:spPr>
        <p:txBody>
          <a:bodyPr/>
          <a:lstStyle/>
          <a:p>
            <a:pPr lvl="1"/>
            <a:r>
              <a:rPr lang="fi-FI" dirty="0"/>
              <a:t>Valittavaksi esitetyn mallin 2 liikennejärjestelmä kaipaa kehittämistä. </a:t>
            </a:r>
          </a:p>
          <a:p>
            <a:pPr lvl="1"/>
            <a:r>
              <a:rPr lang="fi-FI" dirty="0"/>
              <a:t>Tavoitteena on, että uusi asemanseutu rakentuisi yhtenäisenä keskuksena. </a:t>
            </a:r>
          </a:p>
          <a:p>
            <a:pPr lvl="2"/>
            <a:r>
              <a:rPr lang="fi-FI" sz="1600" dirty="0"/>
              <a:t>Tuleva keskus sijoittunee osin radan molemmille puolille. </a:t>
            </a:r>
          </a:p>
          <a:p>
            <a:pPr lvl="2"/>
            <a:r>
              <a:rPr lang="fi-FI" sz="1600" dirty="0"/>
              <a:t>Näiden tavoitteiden saavuttamiseksi tarvitaan näkemys pääradan ylittävien tai alittavien kulkuyhteyksien määrästä ja sijainnista. </a:t>
            </a:r>
          </a:p>
          <a:p>
            <a:pPr lvl="2"/>
            <a:r>
              <a:rPr lang="fi-FI" sz="1600" dirty="0"/>
              <a:t>Samalla on huolehdittava, että Palopuron uusi asemanseutu liittyy sujuvasti eri kulkumuodoilla aiemmin toteutuvaan mutta pienempään Metsäkaltevan keskukseen. </a:t>
            </a:r>
          </a:p>
          <a:p>
            <a:pPr lvl="1"/>
            <a:r>
              <a:rPr lang="fi-FI" dirty="0"/>
              <a:t>Sujuvat sisäisen liikenteen järjestelmä(t) eri kulkumuodoilla ovat tärkeitä koko Metsäkalteva - Palopuro – kokonaisuuden houkuttelevuuden ja toiminnan kannalta.</a:t>
            </a:r>
          </a:p>
          <a:p>
            <a:pPr lvl="1"/>
            <a:r>
              <a:rPr lang="fi-FI" dirty="0"/>
              <a:t>Alueen sisäisen ja ulkoisen liikenteen järjestämisen lisäksi on huomioitava myös seudullisen liikenteen tarpeet välillä Hyvinkää – Jokela – Järvenpää.</a:t>
            </a:r>
          </a:p>
        </p:txBody>
      </p:sp>
      <p:sp>
        <p:nvSpPr>
          <p:cNvPr id="7" name="Date Placeholder 6"/>
          <p:cNvSpPr>
            <a:spLocks noGrp="1"/>
          </p:cNvSpPr>
          <p:nvPr>
            <p:ph type="dt" sz="half" idx="10"/>
          </p:nvPr>
        </p:nvSpPr>
        <p:spPr/>
        <p:txBody>
          <a:bodyPr/>
          <a:lstStyle/>
          <a:p>
            <a:fld id="{0007A7C0-8B9C-4759-9D35-C8212D212998}" type="datetime1">
              <a:rPr lang="fi-FI" smtClean="0"/>
              <a:t>9.12.2024</a:t>
            </a:fld>
            <a:endParaRPr lang="fi-FI"/>
          </a:p>
        </p:txBody>
      </p:sp>
      <p:sp>
        <p:nvSpPr>
          <p:cNvPr id="8" name="Slide Number Placeholder 7"/>
          <p:cNvSpPr>
            <a:spLocks noGrp="1"/>
          </p:cNvSpPr>
          <p:nvPr>
            <p:ph type="sldNum" sz="quarter" idx="12"/>
          </p:nvPr>
        </p:nvSpPr>
        <p:spPr/>
        <p:txBody>
          <a:bodyPr/>
          <a:lstStyle/>
          <a:p>
            <a:fld id="{E8E33083-8C97-4BC5-A5C9-F7E14D62070B}" type="slidenum">
              <a:rPr lang="fi-FI" smtClean="0"/>
              <a:t>11</a:t>
            </a:fld>
            <a:endParaRPr lang="fi-FI"/>
          </a:p>
        </p:txBody>
      </p:sp>
    </p:spTree>
    <p:extLst>
      <p:ext uri="{BB962C8B-B14F-4D97-AF65-F5344CB8AC3E}">
        <p14:creationId xmlns:p14="http://schemas.microsoft.com/office/powerpoint/2010/main" val="2306197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78212C21-3A72-4AAE-9042-012A2722F895}" type="datetime1">
              <a:rPr lang="fi-FI" smtClean="0"/>
              <a:t>9.12.2024</a:t>
            </a:fld>
            <a:endParaRPr lang="fi-FI" dirty="0"/>
          </a:p>
        </p:txBody>
      </p:sp>
      <p:sp>
        <p:nvSpPr>
          <p:cNvPr id="7" name="Slide Number Placeholder 6"/>
          <p:cNvSpPr>
            <a:spLocks noGrp="1"/>
          </p:cNvSpPr>
          <p:nvPr>
            <p:ph type="sldNum" sz="quarter" idx="12"/>
          </p:nvPr>
        </p:nvSpPr>
        <p:spPr/>
        <p:txBody>
          <a:bodyPr/>
          <a:lstStyle/>
          <a:p>
            <a:fld id="{E8E33083-8C97-4BC5-A5C9-F7E14D62070B}" type="slidenum">
              <a:rPr lang="fi-FI" smtClean="0"/>
              <a:pPr/>
              <a:t>12</a:t>
            </a:fld>
            <a:endParaRPr lang="fi-FI"/>
          </a:p>
        </p:txBody>
      </p:sp>
      <p:pic>
        <p:nvPicPr>
          <p:cNvPr id="17" name="Kuva 16">
            <a:extLst>
              <a:ext uri="{FF2B5EF4-FFF2-40B4-BE49-F238E27FC236}">
                <a16:creationId xmlns:a16="http://schemas.microsoft.com/office/drawing/2014/main" id="{4AAC6D7C-89A1-4513-05B4-60F856FAE0DB}"/>
              </a:ext>
            </a:extLst>
          </p:cNvPr>
          <p:cNvPicPr>
            <a:picLocks noChangeAspect="1"/>
          </p:cNvPicPr>
          <p:nvPr/>
        </p:nvPicPr>
        <p:blipFill>
          <a:blip r:embed="rId2"/>
          <a:stretch>
            <a:fillRect/>
          </a:stretch>
        </p:blipFill>
        <p:spPr>
          <a:xfrm>
            <a:off x="29166" y="-71216"/>
            <a:ext cx="12162834" cy="6960261"/>
          </a:xfrm>
          <a:prstGeom prst="rect">
            <a:avLst/>
          </a:prstGeom>
        </p:spPr>
      </p:pic>
      <p:sp>
        <p:nvSpPr>
          <p:cNvPr id="18" name="Tekstiruutu 17">
            <a:extLst>
              <a:ext uri="{FF2B5EF4-FFF2-40B4-BE49-F238E27FC236}">
                <a16:creationId xmlns:a16="http://schemas.microsoft.com/office/drawing/2014/main" id="{FA636C27-841C-B057-093E-E095908A242D}"/>
              </a:ext>
            </a:extLst>
          </p:cNvPr>
          <p:cNvSpPr txBox="1"/>
          <p:nvPr/>
        </p:nvSpPr>
        <p:spPr>
          <a:xfrm>
            <a:off x="0" y="3413123"/>
            <a:ext cx="4367808" cy="35394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fi-FI" sz="1400" dirty="0"/>
              <a:t>Osayleiskaavalla osoitetaan uuteen rautatieasemaan tukeutuvat keskustatoimintojen, asumisen ja työpaikkojen alueet, joiden maankäyttö suunnitellaan yksityiskohtaisesti asemakaavoilla. </a:t>
            </a:r>
          </a:p>
          <a:p>
            <a:pPr marL="171450" indent="-171450">
              <a:buFont typeface="Arial" panose="020B0604020202020204" pitchFamily="34" charset="0"/>
              <a:buChar char="•"/>
            </a:pPr>
            <a:r>
              <a:rPr lang="fi-FI" sz="1400" dirty="0"/>
              <a:t>Lisäksi osayleiskaavassa osoitetaan vyöhykkeet, joilla mahdollinen rakentaminen voisi tapahtua maaseutu- tai kylämäisenä täydennysrakentamisena. Näillä alueilla pyritään säilyttämään maaseutuelinkeinojen toimintaedellytykset.</a:t>
            </a:r>
          </a:p>
          <a:p>
            <a:pPr marL="171450" indent="-171450">
              <a:buFont typeface="Arial" panose="020B0604020202020204" pitchFamily="34" charset="0"/>
              <a:buChar char="•"/>
            </a:pPr>
            <a:r>
              <a:rPr lang="fi-FI" sz="1400" dirty="0"/>
              <a:t> Yleiskaavaprosessin kestäessä tutkitaan myös tarpeellisia ekologia yhteyksiä, virkistysalueita sekä alueita, joita voidaan edelleen säilyttää maa- ja metsätalousvaltaisina maaseutuelinkeinojen alueina.</a:t>
            </a:r>
          </a:p>
        </p:txBody>
      </p:sp>
    </p:spTree>
    <p:extLst>
      <p:ext uri="{BB962C8B-B14F-4D97-AF65-F5344CB8AC3E}">
        <p14:creationId xmlns:p14="http://schemas.microsoft.com/office/powerpoint/2010/main" val="1766037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7244-AC32-40AC-8EC9-ED6B138F99CF}"/>
              </a:ext>
            </a:extLst>
          </p:cNvPr>
          <p:cNvSpPr>
            <a:spLocks noGrp="1"/>
          </p:cNvSpPr>
          <p:nvPr>
            <p:ph type="title"/>
          </p:nvPr>
        </p:nvSpPr>
        <p:spPr>
          <a:xfrm>
            <a:off x="695325" y="424102"/>
            <a:ext cx="10801350" cy="864096"/>
          </a:xfrm>
        </p:spPr>
        <p:txBody>
          <a:bodyPr>
            <a:normAutofit fontScale="90000"/>
          </a:bodyPr>
          <a:lstStyle/>
          <a:p>
            <a:r>
              <a:rPr lang="fi-FI" sz="1800" dirty="0"/>
              <a:t>KV 23.9.2024</a:t>
            </a:r>
            <a:br>
              <a:rPr lang="fi-FI" dirty="0"/>
            </a:br>
            <a:r>
              <a:rPr lang="fi-FI" dirty="0"/>
              <a:t>Väestösuunnite vuoteen 2050</a:t>
            </a:r>
          </a:p>
        </p:txBody>
      </p:sp>
      <p:sp>
        <p:nvSpPr>
          <p:cNvPr id="3" name="Subtitle 2">
            <a:extLst>
              <a:ext uri="{FF2B5EF4-FFF2-40B4-BE49-F238E27FC236}">
                <a16:creationId xmlns:a16="http://schemas.microsoft.com/office/drawing/2014/main" id="{6D57C63A-1E49-4C3F-A76A-8C6158C85074}"/>
              </a:ext>
            </a:extLst>
          </p:cNvPr>
          <p:cNvSpPr>
            <a:spLocks noGrp="1"/>
          </p:cNvSpPr>
          <p:nvPr>
            <p:ph idx="1"/>
          </p:nvPr>
        </p:nvSpPr>
        <p:spPr>
          <a:xfrm>
            <a:off x="515343" y="1288198"/>
            <a:ext cx="7753928" cy="5400601"/>
          </a:xfrm>
        </p:spPr>
        <p:txBody>
          <a:bodyPr>
            <a:normAutofit fontScale="85000" lnSpcReduction="10000"/>
          </a:bodyPr>
          <a:lstStyle/>
          <a:p>
            <a:pPr marL="360363" lvl="1" indent="-360363"/>
            <a:r>
              <a:rPr lang="fi-FI" sz="2100" dirty="0"/>
              <a:t>Kaupunginvaltuuston 23.9.2024 hyväksymässä väestösuunnitteessa väestönkasvu-vaihtoehtoja on esitetty kolme erilaista; trendiennuste, keskivaihtoehto ja nopea kasvu. </a:t>
            </a:r>
          </a:p>
          <a:p>
            <a:pPr marL="720725" lvl="2"/>
            <a:r>
              <a:rPr lang="fi-FI" sz="1800" dirty="0"/>
              <a:t>Trendiennusteessa muuttoliikettä on mallinnettu vuosien 2014-2023 perusteella. Vaihtoehto soveltuu talouden suunnitteluun (verotulojen ennakointi).</a:t>
            </a:r>
          </a:p>
          <a:p>
            <a:pPr marL="720725" lvl="2"/>
            <a:r>
              <a:rPr lang="fi-FI" sz="1800" dirty="0"/>
              <a:t>Keskivaihtoehdossa muuttoliikettä on mallinnettu vuosien 2018-2023 perusteella ja se soveltuu palveluverkon suunnitteluun. </a:t>
            </a:r>
          </a:p>
          <a:p>
            <a:pPr marL="720725" lvl="2"/>
            <a:r>
              <a:rPr lang="fi-FI" sz="1800" dirty="0"/>
              <a:t>Nopean kasvun vaihtoehto on kaikista tavoitteellisin ja sitä voidaan käyttää maankäytön suunnittelussa. </a:t>
            </a:r>
          </a:p>
          <a:p>
            <a:pPr marL="720725" lvl="2"/>
            <a:r>
              <a:rPr lang="fi-FI" sz="1800" dirty="0"/>
              <a:t>Väestömäärä kasvaa keskimäärin 0,5 prosentin vuosivauhdilla eli hieman toteutunutta kehitystä nopeammin.</a:t>
            </a:r>
          </a:p>
          <a:p>
            <a:pPr marL="720725" lvl="2"/>
            <a:r>
              <a:rPr lang="fi-FI" sz="1800" dirty="0"/>
              <a:t>Kaikissa skenaarioissa väestönkehitys on edeltävää suunnitetta hieman vahvempaa maahanmuuton kasvaneen tason vuoksi.</a:t>
            </a:r>
          </a:p>
          <a:p>
            <a:pPr marL="360363" lvl="1" indent="-360363"/>
            <a:r>
              <a:rPr lang="fi-FI" sz="2100" dirty="0"/>
              <a:t>Koko kaupungin väestömäärä kasvaa nopean kasvun suunnitteen mukaan 13 % vuoteen 2050 mennessä.</a:t>
            </a:r>
          </a:p>
          <a:p>
            <a:pPr marL="360363" lvl="1" indent="-360363"/>
            <a:r>
              <a:rPr lang="fi-FI" sz="2100" dirty="0"/>
              <a:t>Merkittävää tulevassa väestönkehityksessä on ikärakenteen muutos, joka edelleen jatkuu voimakkaana. </a:t>
            </a:r>
          </a:p>
          <a:p>
            <a:pPr marL="720725" lvl="2"/>
            <a:r>
              <a:rPr lang="fi-FI" sz="1800" dirty="0"/>
              <a:t>Syntyvyys alkoi laskea vuodesta 2010 lukien ja on pienentänyt syntyneitä ikäluokkia. </a:t>
            </a:r>
          </a:p>
          <a:p>
            <a:pPr marL="720725" lvl="2"/>
            <a:r>
              <a:rPr lang="fi-FI" sz="1800" dirty="0"/>
              <a:t>Pienemmät ikäluokat vaikuttavat lasten ja nuorten määriin koko maassa ja myöhemmin myös työikäisten määriin. </a:t>
            </a:r>
          </a:p>
          <a:p>
            <a:pPr marL="720725" lvl="2"/>
            <a:r>
              <a:rPr lang="fi-FI" sz="1800" u="sng" dirty="0"/>
              <a:t>Ikääntyneiden määrä on kasvanut voimakkaasti ja kehitys tullee jatkumaan vielä yli 20 vuoden ajan.</a:t>
            </a:r>
            <a:endParaRPr lang="fi-FI" sz="1800" dirty="0">
              <a:solidFill>
                <a:srgbClr val="FF0000"/>
              </a:solidFill>
            </a:endParaRPr>
          </a:p>
          <a:p>
            <a:pPr marL="377825" lvl="1" indent="-342900">
              <a:buFont typeface="Wingdings" panose="05000000000000000000" pitchFamily="2" charset="2"/>
              <a:buChar char="Ø"/>
            </a:pPr>
            <a:r>
              <a:rPr lang="fi-FI" sz="2200" dirty="0">
                <a:solidFill>
                  <a:srgbClr val="FF0000"/>
                </a:solidFill>
              </a:rPr>
              <a:t>Väestösuunnitteen vaikutukset Palopuron suunnitteluun?</a:t>
            </a:r>
            <a:endParaRPr lang="en-US" sz="2200" dirty="0">
              <a:solidFill>
                <a:srgbClr val="FF0000"/>
              </a:solidFill>
            </a:endParaRPr>
          </a:p>
        </p:txBody>
      </p:sp>
      <p:sp>
        <p:nvSpPr>
          <p:cNvPr id="7" name="Date Placeholder 6"/>
          <p:cNvSpPr>
            <a:spLocks noGrp="1"/>
          </p:cNvSpPr>
          <p:nvPr>
            <p:ph type="dt" sz="half" idx="10"/>
          </p:nvPr>
        </p:nvSpPr>
        <p:spPr/>
        <p:txBody>
          <a:bodyPr/>
          <a:lstStyle/>
          <a:p>
            <a:r>
              <a:rPr lang="fi-FI" dirty="0"/>
              <a:t>es</a:t>
            </a:r>
          </a:p>
        </p:txBody>
      </p:sp>
      <p:sp>
        <p:nvSpPr>
          <p:cNvPr id="8" name="Slide Number Placeholder 7"/>
          <p:cNvSpPr>
            <a:spLocks noGrp="1"/>
          </p:cNvSpPr>
          <p:nvPr>
            <p:ph type="sldNum" sz="quarter" idx="12"/>
          </p:nvPr>
        </p:nvSpPr>
        <p:spPr/>
        <p:txBody>
          <a:bodyPr/>
          <a:lstStyle/>
          <a:p>
            <a:fld id="{E8E33083-8C97-4BC5-A5C9-F7E14D62070B}" type="slidenum">
              <a:rPr lang="fi-FI" smtClean="0"/>
              <a:t>13</a:t>
            </a:fld>
            <a:endParaRPr lang="fi-FI"/>
          </a:p>
        </p:txBody>
      </p:sp>
      <p:sp>
        <p:nvSpPr>
          <p:cNvPr id="6" name="Tekstiruutu 5">
            <a:extLst>
              <a:ext uri="{FF2B5EF4-FFF2-40B4-BE49-F238E27FC236}">
                <a16:creationId xmlns:a16="http://schemas.microsoft.com/office/drawing/2014/main" id="{684AB545-7619-D8E4-1E9C-B2A74CED556B}"/>
              </a:ext>
            </a:extLst>
          </p:cNvPr>
          <p:cNvSpPr txBox="1"/>
          <p:nvPr/>
        </p:nvSpPr>
        <p:spPr>
          <a:xfrm>
            <a:off x="8303568" y="4759064"/>
            <a:ext cx="3888432" cy="1077218"/>
          </a:xfrm>
          <a:prstGeom prst="rect">
            <a:avLst/>
          </a:prstGeom>
          <a:noFill/>
        </p:spPr>
        <p:txBody>
          <a:bodyPr wrap="square" rtlCol="0">
            <a:spAutoFit/>
          </a:bodyPr>
          <a:lstStyle/>
          <a:p>
            <a:r>
              <a:rPr lang="fi-FI" sz="1600" dirty="0"/>
              <a:t>Kuva 3: 		Hyvinkään väestömäärän kasvuvaihtoehdot; trendiennuste, keskivaihtoehto ja nopean kasvun vaihtoehto.	</a:t>
            </a:r>
          </a:p>
        </p:txBody>
      </p:sp>
      <p:pic>
        <p:nvPicPr>
          <p:cNvPr id="4" name="Kuva 3">
            <a:extLst>
              <a:ext uri="{FF2B5EF4-FFF2-40B4-BE49-F238E27FC236}">
                <a16:creationId xmlns:a16="http://schemas.microsoft.com/office/drawing/2014/main" id="{CA0AFE3F-9E8E-9398-1EB8-386C2B816AD8}"/>
              </a:ext>
            </a:extLst>
          </p:cNvPr>
          <p:cNvPicPr>
            <a:picLocks noChangeAspect="1"/>
          </p:cNvPicPr>
          <p:nvPr/>
        </p:nvPicPr>
        <p:blipFill>
          <a:blip r:embed="rId2"/>
          <a:stretch>
            <a:fillRect/>
          </a:stretch>
        </p:blipFill>
        <p:spPr>
          <a:xfrm>
            <a:off x="8077299" y="801396"/>
            <a:ext cx="3599358" cy="3218513"/>
          </a:xfrm>
          <a:prstGeom prst="rect">
            <a:avLst/>
          </a:prstGeom>
        </p:spPr>
      </p:pic>
    </p:spTree>
    <p:extLst>
      <p:ext uri="{BB962C8B-B14F-4D97-AF65-F5344CB8AC3E}">
        <p14:creationId xmlns:p14="http://schemas.microsoft.com/office/powerpoint/2010/main" val="21797955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7244-AC32-40AC-8EC9-ED6B138F99CF}"/>
              </a:ext>
            </a:extLst>
          </p:cNvPr>
          <p:cNvSpPr>
            <a:spLocks noGrp="1"/>
          </p:cNvSpPr>
          <p:nvPr>
            <p:ph type="title"/>
          </p:nvPr>
        </p:nvSpPr>
        <p:spPr>
          <a:xfrm>
            <a:off x="685661" y="692696"/>
            <a:ext cx="10801350" cy="504056"/>
          </a:xfrm>
        </p:spPr>
        <p:txBody>
          <a:bodyPr>
            <a:normAutofit fontScale="90000"/>
          </a:bodyPr>
          <a:lstStyle/>
          <a:p>
            <a:r>
              <a:rPr lang="fi-FI" dirty="0"/>
              <a:t>Asumisen linjaukset 2019-2027</a:t>
            </a:r>
          </a:p>
        </p:txBody>
      </p:sp>
      <p:sp>
        <p:nvSpPr>
          <p:cNvPr id="3" name="Subtitle 2">
            <a:extLst>
              <a:ext uri="{FF2B5EF4-FFF2-40B4-BE49-F238E27FC236}">
                <a16:creationId xmlns:a16="http://schemas.microsoft.com/office/drawing/2014/main" id="{6D57C63A-1E49-4C3F-A76A-8C6158C85074}"/>
              </a:ext>
            </a:extLst>
          </p:cNvPr>
          <p:cNvSpPr>
            <a:spLocks noGrp="1"/>
          </p:cNvSpPr>
          <p:nvPr>
            <p:ph idx="1"/>
          </p:nvPr>
        </p:nvSpPr>
        <p:spPr>
          <a:xfrm>
            <a:off x="441613" y="1315612"/>
            <a:ext cx="10801350" cy="4680520"/>
          </a:xfrm>
        </p:spPr>
        <p:txBody>
          <a:bodyPr>
            <a:normAutofit/>
          </a:bodyPr>
          <a:lstStyle/>
          <a:p>
            <a:pPr marL="457200" lvl="1" indent="0">
              <a:buNone/>
            </a:pPr>
            <a:r>
              <a:rPr lang="fi-FI" sz="1800" dirty="0"/>
              <a:t>&lt;- Kaupungistumiskehitys on ollut viime vuosina nopeaa </a:t>
            </a:r>
          </a:p>
          <a:p>
            <a:pPr marL="457200" lvl="1" indent="0">
              <a:buNone/>
            </a:pPr>
            <a:r>
              <a:rPr lang="fi-FI" sz="1800" dirty="0"/>
              <a:t>&lt;- asumismieltymyksissä ja -tarpeissa on tapahtunut muutoksia. </a:t>
            </a:r>
          </a:p>
          <a:p>
            <a:pPr lvl="1">
              <a:buFont typeface="Wingdings" panose="05000000000000000000" pitchFamily="2" charset="2"/>
              <a:buChar char="Ø"/>
            </a:pPr>
            <a:r>
              <a:rPr lang="fi-FI" sz="1800" dirty="0"/>
              <a:t>Kasvavilla kaupunkiseuduilla asuntorakentaminen on ollut viime vuosina vilkasta ja rakentaminen on voimakkaasti painottunut kerrostaloasuntoihin, jotka tukeutuvat hyviin kulkuyhteyksiin. Tämän suuntauksen ennustetaan jatkuvan. </a:t>
            </a:r>
          </a:p>
          <a:p>
            <a:pPr lvl="2"/>
            <a:r>
              <a:rPr lang="fi-FI" sz="1800" dirty="0"/>
              <a:t>Myös Hyvinkäällä </a:t>
            </a:r>
            <a:r>
              <a:rPr lang="fi-FI" sz="1800" i="1" u="sng" dirty="0"/>
              <a:t>asuntorakentaminen on viime vuosina painottunut kerrostaloasuntoihin.</a:t>
            </a:r>
          </a:p>
          <a:p>
            <a:pPr lvl="2"/>
            <a:r>
              <a:rPr lang="fi-FI" sz="1800" dirty="0"/>
              <a:t>Omakotirakentamisen volyymit ovat puolestaan olleet viime vuosina laskusuunnassa, mutta </a:t>
            </a:r>
            <a:r>
              <a:rPr lang="fi-FI" sz="1800" i="1" u="sng" dirty="0"/>
              <a:t>omakotiasuminen on useiden tutkimusten mukaan edelleen monien ensisijainen asumistoive</a:t>
            </a:r>
            <a:r>
              <a:rPr lang="fi-FI" sz="1800" dirty="0"/>
              <a:t>.</a:t>
            </a:r>
          </a:p>
          <a:p>
            <a:pPr lvl="1"/>
            <a:r>
              <a:rPr lang="fi-FI" sz="1800" i="1" u="sng" dirty="0"/>
              <a:t>Vanhusväestön määrä kasvaa </a:t>
            </a:r>
            <a:r>
              <a:rPr lang="fi-FI" sz="1800" dirty="0"/>
              <a:t>tulevina vuosina merkittävästi ja heidän asumistarpeisiinsa on kiinnitettävä huomiota, kuten myös muiden erityisryhmien asumistarpeisiin.</a:t>
            </a:r>
          </a:p>
          <a:p>
            <a:pPr lvl="1"/>
            <a:r>
              <a:rPr lang="fi-FI" sz="1800" dirty="0"/>
              <a:t>Asumisen linjausten (2019–2027) painopisteiksi on nostettu </a:t>
            </a:r>
          </a:p>
          <a:p>
            <a:pPr lvl="2"/>
            <a:r>
              <a:rPr lang="fi-FI" sz="1800" dirty="0"/>
              <a:t>1. Hyvinkään kasvun edistäminen ja uusien asukkaiden houkutteleminen sekä </a:t>
            </a:r>
          </a:p>
          <a:p>
            <a:pPr lvl="2"/>
            <a:r>
              <a:rPr lang="fi-FI" sz="1800" dirty="0"/>
              <a:t>2. Ikääntyvän väestön asumisen edistäminen ja tukeminen. </a:t>
            </a:r>
          </a:p>
          <a:p>
            <a:pPr lvl="1"/>
            <a:r>
              <a:rPr lang="fi-FI" sz="1800" dirty="0"/>
              <a:t>Näiden edistämiseksi on linjattu tavoitteita ja toimenpiteitä, joilla tuetaan, edistetään ja vahvistetaan mahdollisuuksia asukasmäärän ja monipuolisten asumisvaihtoehtojen lisäämiseen</a:t>
            </a:r>
            <a:endParaRPr lang="en-US" sz="1800" dirty="0"/>
          </a:p>
        </p:txBody>
      </p:sp>
      <p:sp>
        <p:nvSpPr>
          <p:cNvPr id="7" name="Date Placeholder 6"/>
          <p:cNvSpPr>
            <a:spLocks noGrp="1"/>
          </p:cNvSpPr>
          <p:nvPr>
            <p:ph type="dt" sz="half" idx="10"/>
          </p:nvPr>
        </p:nvSpPr>
        <p:spPr/>
        <p:txBody>
          <a:bodyPr/>
          <a:lstStyle/>
          <a:p>
            <a:fld id="{0007A7C0-8B9C-4759-9D35-C8212D212998}" type="datetime1">
              <a:rPr lang="fi-FI" smtClean="0"/>
              <a:t>9.12.2024</a:t>
            </a:fld>
            <a:endParaRPr lang="fi-FI"/>
          </a:p>
        </p:txBody>
      </p:sp>
      <p:sp>
        <p:nvSpPr>
          <p:cNvPr id="8" name="Slide Number Placeholder 7"/>
          <p:cNvSpPr>
            <a:spLocks noGrp="1"/>
          </p:cNvSpPr>
          <p:nvPr>
            <p:ph type="sldNum" sz="quarter" idx="12"/>
          </p:nvPr>
        </p:nvSpPr>
        <p:spPr/>
        <p:txBody>
          <a:bodyPr/>
          <a:lstStyle/>
          <a:p>
            <a:fld id="{E8E33083-8C97-4BC5-A5C9-F7E14D62070B}" type="slidenum">
              <a:rPr lang="fi-FI" smtClean="0"/>
              <a:t>14</a:t>
            </a:fld>
            <a:endParaRPr lang="fi-FI"/>
          </a:p>
        </p:txBody>
      </p:sp>
    </p:spTree>
    <p:extLst>
      <p:ext uri="{BB962C8B-B14F-4D97-AF65-F5344CB8AC3E}">
        <p14:creationId xmlns:p14="http://schemas.microsoft.com/office/powerpoint/2010/main" val="3013453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7244-AC32-40AC-8EC9-ED6B138F99CF}"/>
              </a:ext>
            </a:extLst>
          </p:cNvPr>
          <p:cNvSpPr>
            <a:spLocks noGrp="1"/>
          </p:cNvSpPr>
          <p:nvPr>
            <p:ph type="title"/>
          </p:nvPr>
        </p:nvSpPr>
        <p:spPr>
          <a:xfrm>
            <a:off x="695325" y="406410"/>
            <a:ext cx="10801350" cy="864096"/>
          </a:xfrm>
        </p:spPr>
        <p:txBody>
          <a:bodyPr>
            <a:normAutofit fontScale="90000"/>
          </a:bodyPr>
          <a:lstStyle/>
          <a:p>
            <a:r>
              <a:rPr lang="fi-FI" sz="1800" dirty="0"/>
              <a:t>MATO 2023-2032 (Kh 5.6.2023 §148)</a:t>
            </a:r>
            <a:br>
              <a:rPr lang="fi-FI" dirty="0"/>
            </a:br>
            <a:r>
              <a:rPr lang="fi-FI" dirty="0"/>
              <a:t>Asuntotuotantotarve</a:t>
            </a:r>
          </a:p>
        </p:txBody>
      </p:sp>
      <p:sp>
        <p:nvSpPr>
          <p:cNvPr id="3" name="Subtitle 2">
            <a:extLst>
              <a:ext uri="{FF2B5EF4-FFF2-40B4-BE49-F238E27FC236}">
                <a16:creationId xmlns:a16="http://schemas.microsoft.com/office/drawing/2014/main" id="{6D57C63A-1E49-4C3F-A76A-8C6158C85074}"/>
              </a:ext>
            </a:extLst>
          </p:cNvPr>
          <p:cNvSpPr>
            <a:spLocks noGrp="1"/>
          </p:cNvSpPr>
          <p:nvPr>
            <p:ph idx="1"/>
          </p:nvPr>
        </p:nvSpPr>
        <p:spPr>
          <a:xfrm>
            <a:off x="47328" y="1320874"/>
            <a:ext cx="7547036" cy="5400601"/>
          </a:xfrm>
        </p:spPr>
        <p:txBody>
          <a:bodyPr>
            <a:normAutofit fontScale="92500" lnSpcReduction="10000"/>
          </a:bodyPr>
          <a:lstStyle/>
          <a:p>
            <a:pPr lvl="1"/>
            <a:r>
              <a:rPr lang="fi-FI" dirty="0"/>
              <a:t>Uusien asuntojen tarve on väestönkasvun lisäksi seurausta asumisväljyyden kasvusta. Asuntojen poistuman korvaaminen uudisrakentamisella on Hyvinkäällä kohtuullisen vähäistä. </a:t>
            </a:r>
          </a:p>
          <a:p>
            <a:pPr lvl="1"/>
            <a:r>
              <a:rPr lang="fi-FI" dirty="0"/>
              <a:t>Vuoden 2023 lopussa asuntokunnan keskikoko Hyvinkäällä oli 1,90 henkilöä.</a:t>
            </a:r>
          </a:p>
          <a:p>
            <a:pPr lvl="2"/>
            <a:r>
              <a:rPr lang="fi-FI" sz="1600" dirty="0"/>
              <a:t>Keskustaajaman osayleiskaavassa on arvioitu, että vuonna 2030 asuntokunnan keskikoko olisi 1,93 henkilöä ja keskimääräinen asuinkerrosala 55,6 k-m2/ henkilö.</a:t>
            </a:r>
          </a:p>
          <a:p>
            <a:pPr lvl="1"/>
            <a:r>
              <a:rPr lang="fi-FI" i="1" u="sng" dirty="0"/>
              <a:t>Viimeisen 10 vuoden aikana on valmistunut keskimäärin 294 asuntoa vuodessa.</a:t>
            </a:r>
            <a:r>
              <a:rPr lang="fi-FI" dirty="0"/>
              <a:t> Asukasluku on samalla ajanjaksolla kasvanut vuosittain keskimäärin 120 asukkaalla. Vuosittaiset vaihtelut ovat kuitenkin olleet suuria.</a:t>
            </a:r>
          </a:p>
          <a:p>
            <a:pPr lvl="2"/>
            <a:r>
              <a:rPr lang="fi-FI" dirty="0"/>
              <a:t>Vrt. Helsingin seudun MAL-sopimuksen tavoite 400 as/v</a:t>
            </a:r>
          </a:p>
          <a:p>
            <a:pPr lvl="1"/>
            <a:r>
              <a:rPr lang="fi-FI" dirty="0"/>
              <a:t>Kerrostaloasuntojen suhteellinen osuus valmistuneista asunnoista on viime vuosina ollut kasvussa.</a:t>
            </a:r>
          </a:p>
          <a:p>
            <a:pPr lvl="1"/>
            <a:r>
              <a:rPr lang="fi-FI" dirty="0"/>
              <a:t>Kaupungin kasvun näkökulmasta on tärkeää, että kysyntää vastaavalle asuntorakentamiselle on edellytykset ja että asuntotuotannossa päästäisiin vuosittaisiin tavoitteisiin.</a:t>
            </a:r>
            <a:endParaRPr lang="en-US" dirty="0"/>
          </a:p>
        </p:txBody>
      </p:sp>
      <p:sp>
        <p:nvSpPr>
          <p:cNvPr id="7" name="Date Placeholder 6"/>
          <p:cNvSpPr>
            <a:spLocks noGrp="1"/>
          </p:cNvSpPr>
          <p:nvPr>
            <p:ph type="dt" sz="half" idx="10"/>
          </p:nvPr>
        </p:nvSpPr>
        <p:spPr/>
        <p:txBody>
          <a:bodyPr/>
          <a:lstStyle/>
          <a:p>
            <a:fld id="{0007A7C0-8B9C-4759-9D35-C8212D212998}" type="datetime1">
              <a:rPr lang="fi-FI" smtClean="0"/>
              <a:t>9.12.2024</a:t>
            </a:fld>
            <a:endParaRPr lang="fi-FI"/>
          </a:p>
        </p:txBody>
      </p:sp>
      <p:sp>
        <p:nvSpPr>
          <p:cNvPr id="8" name="Slide Number Placeholder 7"/>
          <p:cNvSpPr>
            <a:spLocks noGrp="1"/>
          </p:cNvSpPr>
          <p:nvPr>
            <p:ph type="sldNum" sz="quarter" idx="12"/>
          </p:nvPr>
        </p:nvSpPr>
        <p:spPr/>
        <p:txBody>
          <a:bodyPr/>
          <a:lstStyle/>
          <a:p>
            <a:fld id="{E8E33083-8C97-4BC5-A5C9-F7E14D62070B}" type="slidenum">
              <a:rPr lang="fi-FI" smtClean="0"/>
              <a:t>15</a:t>
            </a:fld>
            <a:endParaRPr lang="fi-FI"/>
          </a:p>
        </p:txBody>
      </p:sp>
      <p:pic>
        <p:nvPicPr>
          <p:cNvPr id="9" name="Kuva 8">
            <a:extLst>
              <a:ext uri="{FF2B5EF4-FFF2-40B4-BE49-F238E27FC236}">
                <a16:creationId xmlns:a16="http://schemas.microsoft.com/office/drawing/2014/main" id="{60614A99-41BB-1587-7E00-AA2D02D6C318}"/>
              </a:ext>
            </a:extLst>
          </p:cNvPr>
          <p:cNvPicPr>
            <a:picLocks noChangeAspect="1"/>
          </p:cNvPicPr>
          <p:nvPr/>
        </p:nvPicPr>
        <p:blipFill>
          <a:blip r:embed="rId2"/>
          <a:stretch>
            <a:fillRect/>
          </a:stretch>
        </p:blipFill>
        <p:spPr>
          <a:xfrm>
            <a:off x="7432509" y="136525"/>
            <a:ext cx="4486901" cy="3686689"/>
          </a:xfrm>
          <a:prstGeom prst="rect">
            <a:avLst/>
          </a:prstGeom>
        </p:spPr>
      </p:pic>
      <p:pic>
        <p:nvPicPr>
          <p:cNvPr id="13" name="Kuva 12">
            <a:extLst>
              <a:ext uri="{FF2B5EF4-FFF2-40B4-BE49-F238E27FC236}">
                <a16:creationId xmlns:a16="http://schemas.microsoft.com/office/drawing/2014/main" id="{5F36B059-5E56-3973-1BCB-8662814B8F82}"/>
              </a:ext>
            </a:extLst>
          </p:cNvPr>
          <p:cNvPicPr>
            <a:picLocks noChangeAspect="1"/>
          </p:cNvPicPr>
          <p:nvPr/>
        </p:nvPicPr>
        <p:blipFill>
          <a:blip r:embed="rId3"/>
          <a:stretch>
            <a:fillRect/>
          </a:stretch>
        </p:blipFill>
        <p:spPr>
          <a:xfrm>
            <a:off x="9675959" y="3823214"/>
            <a:ext cx="1047896" cy="638264"/>
          </a:xfrm>
          <a:prstGeom prst="rect">
            <a:avLst/>
          </a:prstGeom>
        </p:spPr>
      </p:pic>
      <p:pic>
        <p:nvPicPr>
          <p:cNvPr id="15" name="Kuva 14">
            <a:extLst>
              <a:ext uri="{FF2B5EF4-FFF2-40B4-BE49-F238E27FC236}">
                <a16:creationId xmlns:a16="http://schemas.microsoft.com/office/drawing/2014/main" id="{747DF6C0-520D-6BCA-6CC2-E0465197F2E6}"/>
              </a:ext>
            </a:extLst>
          </p:cNvPr>
          <p:cNvPicPr>
            <a:picLocks noChangeAspect="1"/>
          </p:cNvPicPr>
          <p:nvPr/>
        </p:nvPicPr>
        <p:blipFill>
          <a:blip r:embed="rId4"/>
          <a:stretch>
            <a:fillRect/>
          </a:stretch>
        </p:blipFill>
        <p:spPr>
          <a:xfrm>
            <a:off x="8154323" y="4461478"/>
            <a:ext cx="3655754" cy="2167230"/>
          </a:xfrm>
          <a:prstGeom prst="rect">
            <a:avLst/>
          </a:prstGeom>
        </p:spPr>
      </p:pic>
    </p:spTree>
    <p:extLst>
      <p:ext uri="{BB962C8B-B14F-4D97-AF65-F5344CB8AC3E}">
        <p14:creationId xmlns:p14="http://schemas.microsoft.com/office/powerpoint/2010/main" val="3412689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9D46AD4F-6B05-F32A-12D4-C9F36D3AAED9}"/>
              </a:ext>
            </a:extLst>
          </p:cNvPr>
          <p:cNvSpPr/>
          <p:nvPr/>
        </p:nvSpPr>
        <p:spPr>
          <a:xfrm>
            <a:off x="2351088" y="116632"/>
            <a:ext cx="9649568" cy="66247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6662938F-90D5-20D9-B1D1-049ACEDD1061}"/>
              </a:ext>
            </a:extLst>
          </p:cNvPr>
          <p:cNvSpPr>
            <a:spLocks noGrp="1"/>
          </p:cNvSpPr>
          <p:nvPr>
            <p:ph type="ctrTitle"/>
          </p:nvPr>
        </p:nvSpPr>
        <p:spPr>
          <a:xfrm>
            <a:off x="3647728" y="1700808"/>
            <a:ext cx="8208963" cy="1728192"/>
          </a:xfrm>
        </p:spPr>
        <p:txBody>
          <a:bodyPr/>
          <a:lstStyle/>
          <a:p>
            <a:r>
              <a:rPr lang="fi-FI" sz="4800" b="1" dirty="0">
                <a:solidFill>
                  <a:schemeClr val="bg1"/>
                </a:solidFill>
              </a:rPr>
              <a:t>Selvityksiä</a:t>
            </a:r>
          </a:p>
        </p:txBody>
      </p:sp>
      <p:sp>
        <p:nvSpPr>
          <p:cNvPr id="3" name="Alaotsikko 2">
            <a:extLst>
              <a:ext uri="{FF2B5EF4-FFF2-40B4-BE49-F238E27FC236}">
                <a16:creationId xmlns:a16="http://schemas.microsoft.com/office/drawing/2014/main" id="{FC2ADC4E-4663-7835-11AC-21744F315D4A}"/>
              </a:ext>
            </a:extLst>
          </p:cNvPr>
          <p:cNvSpPr>
            <a:spLocks noGrp="1"/>
          </p:cNvSpPr>
          <p:nvPr>
            <p:ph type="subTitle" idx="1"/>
          </p:nvPr>
        </p:nvSpPr>
        <p:spPr>
          <a:xfrm>
            <a:off x="3647728" y="3933056"/>
            <a:ext cx="5976664" cy="492443"/>
          </a:xfrm>
        </p:spPr>
        <p:txBody>
          <a:bodyPr/>
          <a:lstStyle/>
          <a:p>
            <a:r>
              <a:rPr lang="fi-FI" sz="3200" b="1" dirty="0">
                <a:solidFill>
                  <a:schemeClr val="bg1"/>
                </a:solidFill>
              </a:rPr>
              <a:t>Palopuron osayleiskaava</a:t>
            </a:r>
          </a:p>
        </p:txBody>
      </p:sp>
      <p:sp>
        <p:nvSpPr>
          <p:cNvPr id="4" name="Päivämäärän paikkamerkki 3">
            <a:extLst>
              <a:ext uri="{FF2B5EF4-FFF2-40B4-BE49-F238E27FC236}">
                <a16:creationId xmlns:a16="http://schemas.microsoft.com/office/drawing/2014/main" id="{388F1E31-9D65-6CD9-3EEF-91857B2D9D76}"/>
              </a:ext>
            </a:extLst>
          </p:cNvPr>
          <p:cNvSpPr>
            <a:spLocks noGrp="1"/>
          </p:cNvSpPr>
          <p:nvPr>
            <p:ph type="dt" sz="half" idx="10"/>
          </p:nvPr>
        </p:nvSpPr>
        <p:spPr/>
        <p:txBody>
          <a:bodyPr/>
          <a:lstStyle/>
          <a:p>
            <a:fld id="{B1BC8FB8-0F76-4EAB-B998-D683BEBC86E1}" type="datetime1">
              <a:rPr lang="fi-FI" smtClean="0"/>
              <a:t>9.12.2024</a:t>
            </a:fld>
            <a:endParaRPr lang="fi-FI" dirty="0"/>
          </a:p>
        </p:txBody>
      </p:sp>
      <p:sp>
        <p:nvSpPr>
          <p:cNvPr id="5" name="Dian numeron paikkamerkki 4">
            <a:extLst>
              <a:ext uri="{FF2B5EF4-FFF2-40B4-BE49-F238E27FC236}">
                <a16:creationId xmlns:a16="http://schemas.microsoft.com/office/drawing/2014/main" id="{E9761F3D-5243-541B-45E4-27150ADC622E}"/>
              </a:ext>
            </a:extLst>
          </p:cNvPr>
          <p:cNvSpPr>
            <a:spLocks noGrp="1"/>
          </p:cNvSpPr>
          <p:nvPr>
            <p:ph type="sldNum" sz="quarter" idx="12"/>
          </p:nvPr>
        </p:nvSpPr>
        <p:spPr/>
        <p:txBody>
          <a:bodyPr/>
          <a:lstStyle/>
          <a:p>
            <a:fld id="{E8E33083-8C97-4BC5-A5C9-F7E14D62070B}" type="slidenum">
              <a:rPr lang="fi-FI" smtClean="0"/>
              <a:pPr/>
              <a:t>16</a:t>
            </a:fld>
            <a:endParaRPr lang="fi-FI"/>
          </a:p>
        </p:txBody>
      </p:sp>
    </p:spTree>
    <p:extLst>
      <p:ext uri="{BB962C8B-B14F-4D97-AF65-F5344CB8AC3E}">
        <p14:creationId xmlns:p14="http://schemas.microsoft.com/office/powerpoint/2010/main" val="2889801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007A7C0-8B9C-4759-9D35-C8212D212998}" type="datetime1">
              <a:rPr lang="fi-FI" smtClean="0"/>
              <a:t>9.12.2024</a:t>
            </a:fld>
            <a:endParaRPr lang="fi-FI"/>
          </a:p>
        </p:txBody>
      </p:sp>
      <p:sp>
        <p:nvSpPr>
          <p:cNvPr id="8" name="Slide Number Placeholder 7"/>
          <p:cNvSpPr>
            <a:spLocks noGrp="1"/>
          </p:cNvSpPr>
          <p:nvPr>
            <p:ph type="sldNum" sz="quarter" idx="12"/>
          </p:nvPr>
        </p:nvSpPr>
        <p:spPr/>
        <p:txBody>
          <a:bodyPr/>
          <a:lstStyle/>
          <a:p>
            <a:fld id="{E8E33083-8C97-4BC5-A5C9-F7E14D62070B}" type="slidenum">
              <a:rPr lang="fi-FI" smtClean="0"/>
              <a:t>17</a:t>
            </a:fld>
            <a:endParaRPr lang="fi-FI"/>
          </a:p>
        </p:txBody>
      </p:sp>
      <p:sp>
        <p:nvSpPr>
          <p:cNvPr id="11" name="Tekstiruutu 10">
            <a:extLst>
              <a:ext uri="{FF2B5EF4-FFF2-40B4-BE49-F238E27FC236}">
                <a16:creationId xmlns:a16="http://schemas.microsoft.com/office/drawing/2014/main" id="{81C148DC-B4ED-AFBD-3325-12AB6127B724}"/>
              </a:ext>
            </a:extLst>
          </p:cNvPr>
          <p:cNvSpPr txBox="1"/>
          <p:nvPr/>
        </p:nvSpPr>
        <p:spPr>
          <a:xfrm>
            <a:off x="536352" y="1720916"/>
            <a:ext cx="6965163" cy="4247317"/>
          </a:xfrm>
          <a:prstGeom prst="rect">
            <a:avLst/>
          </a:prstGeom>
          <a:noFill/>
        </p:spPr>
        <p:txBody>
          <a:bodyPr wrap="square" rtlCol="0">
            <a:spAutoFit/>
          </a:bodyPr>
          <a:lstStyle/>
          <a:p>
            <a:pPr marL="285750" indent="-285750">
              <a:buFont typeface="Arial" panose="020B0604020202020204" pitchFamily="34" charset="0"/>
              <a:buChar char="•"/>
            </a:pPr>
            <a:r>
              <a:rPr lang="fi-FI" dirty="0"/>
              <a:t>Palopuron maiseman ytimen muodostaa kallio- ja moreeniselänteisiin rajautuva Palojoen jokilaakso, jota muutamat pienehköt metsäkumpareet sekä maisemallisesti merkittävät </a:t>
            </a:r>
            <a:r>
              <a:rPr lang="fi-FI" dirty="0" err="1"/>
              <a:t>Nykiön</a:t>
            </a:r>
            <a:r>
              <a:rPr lang="fi-FI" dirty="0"/>
              <a:t> jyrkkäseinäinen kallioalue sekä </a:t>
            </a:r>
            <a:r>
              <a:rPr lang="fi-FI" dirty="0" err="1"/>
              <a:t>Juvankosken</a:t>
            </a:r>
            <a:r>
              <a:rPr lang="fi-FI" dirty="0"/>
              <a:t> kallioiset kumpareet pirstovat pienempiin peltoaukeisiin. </a:t>
            </a:r>
          </a:p>
          <a:p>
            <a:pPr marL="285750" indent="-285750">
              <a:buFont typeface="Arial" panose="020B0604020202020204" pitchFamily="34" charset="0"/>
              <a:buChar char="•"/>
            </a:pPr>
            <a:r>
              <a:rPr lang="fi-FI" dirty="0"/>
              <a:t>Selänteitä puolestaan luonnehtii pohjoisessa kallioisten lakiosuuksien ja suoalankojen vaihtelu, lännen moreeniselänteelle luonteenomaisia taas ovat voimakkaat </a:t>
            </a:r>
            <a:r>
              <a:rPr lang="fi-FI" dirty="0" err="1"/>
              <a:t>DeGeer</a:t>
            </a:r>
            <a:r>
              <a:rPr lang="fi-FI" dirty="0"/>
              <a:t>-moreenit.</a:t>
            </a:r>
          </a:p>
          <a:p>
            <a:pPr marL="285750" indent="-285750">
              <a:buFont typeface="Arial" panose="020B0604020202020204" pitchFamily="34" charset="0"/>
              <a:buChar char="•"/>
            </a:pPr>
            <a:r>
              <a:rPr lang="fi-FI" dirty="0"/>
              <a:t>Selkeitä vaihettumisvyöhykkeitä maisemasta ei löydy, vaan rakentaminen on sijoittunut peltoaukeiden kumpareisille osuuksille tai selänteiden loivemmille alarinteille sekä </a:t>
            </a:r>
            <a:r>
              <a:rPr lang="fi-FI" dirty="0" err="1"/>
              <a:t>DeGeer</a:t>
            </a:r>
            <a:r>
              <a:rPr lang="fi-FI" dirty="0"/>
              <a:t>-moreeniselänteen korkeimpien huippujen väliselle tasaisemmalle osuudelle (esim. tilat Kivimäki ja Leveämäki).</a:t>
            </a:r>
          </a:p>
        </p:txBody>
      </p:sp>
      <p:sp>
        <p:nvSpPr>
          <p:cNvPr id="12" name="Otsikko 1">
            <a:extLst>
              <a:ext uri="{FF2B5EF4-FFF2-40B4-BE49-F238E27FC236}">
                <a16:creationId xmlns:a16="http://schemas.microsoft.com/office/drawing/2014/main" id="{DD789699-1A33-F4D9-D500-DE01047C7BF4}"/>
              </a:ext>
            </a:extLst>
          </p:cNvPr>
          <p:cNvSpPr txBox="1">
            <a:spLocks/>
          </p:cNvSpPr>
          <p:nvPr/>
        </p:nvSpPr>
        <p:spPr>
          <a:xfrm>
            <a:off x="710782" y="584929"/>
            <a:ext cx="6537345" cy="89429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fi-FI" sz="1800" b="1" dirty="0"/>
              <a:t>Charlotta Tannerin diplomityö Aalto-yliopistolle (2017) </a:t>
            </a:r>
            <a:br>
              <a:rPr lang="fi-FI" sz="3200" b="1" dirty="0"/>
            </a:br>
            <a:r>
              <a:rPr lang="fi-FI" sz="3200" b="1" dirty="0"/>
              <a:t>Maisema-analyysi</a:t>
            </a:r>
            <a:endParaRPr lang="fi-FI" sz="1800" b="1" dirty="0"/>
          </a:p>
        </p:txBody>
      </p:sp>
      <p:sp>
        <p:nvSpPr>
          <p:cNvPr id="13" name="Alaotsikko 2">
            <a:extLst>
              <a:ext uri="{FF2B5EF4-FFF2-40B4-BE49-F238E27FC236}">
                <a16:creationId xmlns:a16="http://schemas.microsoft.com/office/drawing/2014/main" id="{9C23C91A-CE09-6F45-1496-0BA97B46A4F0}"/>
              </a:ext>
            </a:extLst>
          </p:cNvPr>
          <p:cNvSpPr txBox="1">
            <a:spLocks/>
          </p:cNvSpPr>
          <p:nvPr/>
        </p:nvSpPr>
        <p:spPr>
          <a:xfrm>
            <a:off x="695325" y="398902"/>
            <a:ext cx="5976664" cy="27699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Clr>
                <a:schemeClr val="accent1"/>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38163" indent="-27305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809625" indent="-27146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074738" indent="-26511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347788" indent="-273050"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6pPr>
            <a:lvl7pPr marL="1612900"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7pPr>
            <a:lvl8pPr marL="1884363" indent="-27146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149475"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9pPr>
          </a:lstStyle>
          <a:p>
            <a:r>
              <a:rPr lang="fi-FI" b="1" dirty="0">
                <a:solidFill>
                  <a:schemeClr val="accent1"/>
                </a:solidFill>
              </a:rPr>
              <a:t>Palopuron osayleiskaava</a:t>
            </a:r>
          </a:p>
        </p:txBody>
      </p:sp>
      <p:pic>
        <p:nvPicPr>
          <p:cNvPr id="14" name="Kuva 13">
            <a:extLst>
              <a:ext uri="{FF2B5EF4-FFF2-40B4-BE49-F238E27FC236}">
                <a16:creationId xmlns:a16="http://schemas.microsoft.com/office/drawing/2014/main" id="{F12B1A81-F0EA-9C1B-A38F-56E67830E1B6}"/>
              </a:ext>
            </a:extLst>
          </p:cNvPr>
          <p:cNvPicPr>
            <a:picLocks noChangeAspect="1"/>
          </p:cNvPicPr>
          <p:nvPr/>
        </p:nvPicPr>
        <p:blipFill>
          <a:blip r:embed="rId2"/>
          <a:stretch>
            <a:fillRect/>
          </a:stretch>
        </p:blipFill>
        <p:spPr>
          <a:xfrm>
            <a:off x="7501515" y="0"/>
            <a:ext cx="4690484" cy="2866407"/>
          </a:xfrm>
          <a:prstGeom prst="rect">
            <a:avLst/>
          </a:prstGeom>
        </p:spPr>
      </p:pic>
      <p:pic>
        <p:nvPicPr>
          <p:cNvPr id="15" name="Kuva 14">
            <a:extLst>
              <a:ext uri="{FF2B5EF4-FFF2-40B4-BE49-F238E27FC236}">
                <a16:creationId xmlns:a16="http://schemas.microsoft.com/office/drawing/2014/main" id="{4932CD31-CAB9-0DD4-E8D9-6008C0BE3986}"/>
              </a:ext>
            </a:extLst>
          </p:cNvPr>
          <p:cNvPicPr>
            <a:picLocks noChangeAspect="1"/>
          </p:cNvPicPr>
          <p:nvPr/>
        </p:nvPicPr>
        <p:blipFill>
          <a:blip r:embed="rId3"/>
          <a:stretch>
            <a:fillRect/>
          </a:stretch>
        </p:blipFill>
        <p:spPr>
          <a:xfrm>
            <a:off x="7501515" y="2779048"/>
            <a:ext cx="4747460" cy="4078952"/>
          </a:xfrm>
          <a:prstGeom prst="rect">
            <a:avLst/>
          </a:prstGeom>
        </p:spPr>
      </p:pic>
    </p:spTree>
    <p:extLst>
      <p:ext uri="{BB962C8B-B14F-4D97-AF65-F5344CB8AC3E}">
        <p14:creationId xmlns:p14="http://schemas.microsoft.com/office/powerpoint/2010/main" val="2773673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007A7C0-8B9C-4759-9D35-C8212D212998}" type="datetime1">
              <a:rPr lang="fi-FI" smtClean="0"/>
              <a:t>9.12.2024</a:t>
            </a:fld>
            <a:endParaRPr lang="fi-FI"/>
          </a:p>
        </p:txBody>
      </p:sp>
      <p:sp>
        <p:nvSpPr>
          <p:cNvPr id="8" name="Slide Number Placeholder 7"/>
          <p:cNvSpPr>
            <a:spLocks noGrp="1"/>
          </p:cNvSpPr>
          <p:nvPr>
            <p:ph type="sldNum" sz="quarter" idx="12"/>
          </p:nvPr>
        </p:nvSpPr>
        <p:spPr/>
        <p:txBody>
          <a:bodyPr/>
          <a:lstStyle/>
          <a:p>
            <a:fld id="{E8E33083-8C97-4BC5-A5C9-F7E14D62070B}" type="slidenum">
              <a:rPr lang="fi-FI" smtClean="0"/>
              <a:t>18</a:t>
            </a:fld>
            <a:endParaRPr lang="fi-FI"/>
          </a:p>
        </p:txBody>
      </p:sp>
      <p:sp>
        <p:nvSpPr>
          <p:cNvPr id="11" name="Tekstiruutu 10">
            <a:extLst>
              <a:ext uri="{FF2B5EF4-FFF2-40B4-BE49-F238E27FC236}">
                <a16:creationId xmlns:a16="http://schemas.microsoft.com/office/drawing/2014/main" id="{81C148DC-B4ED-AFBD-3325-12AB6127B724}"/>
              </a:ext>
            </a:extLst>
          </p:cNvPr>
          <p:cNvSpPr txBox="1"/>
          <p:nvPr/>
        </p:nvSpPr>
        <p:spPr>
          <a:xfrm>
            <a:off x="0" y="2187849"/>
            <a:ext cx="3695601" cy="584775"/>
          </a:xfrm>
          <a:prstGeom prst="rect">
            <a:avLst/>
          </a:prstGeom>
          <a:noFill/>
        </p:spPr>
        <p:txBody>
          <a:bodyPr wrap="square" rtlCol="0">
            <a:spAutoFit/>
          </a:bodyPr>
          <a:lstStyle/>
          <a:p>
            <a:pPr marL="285750" indent="-285750">
              <a:buFont typeface="Arial" panose="020B0604020202020204" pitchFamily="34" charset="0"/>
              <a:buChar char="•"/>
            </a:pPr>
            <a:r>
              <a:rPr lang="fi-FI" sz="1600" dirty="0"/>
              <a:t>Maiseman tilallinen hahmo ja rajautuminen</a:t>
            </a:r>
          </a:p>
        </p:txBody>
      </p:sp>
      <p:sp>
        <p:nvSpPr>
          <p:cNvPr id="12" name="Otsikko 1">
            <a:extLst>
              <a:ext uri="{FF2B5EF4-FFF2-40B4-BE49-F238E27FC236}">
                <a16:creationId xmlns:a16="http://schemas.microsoft.com/office/drawing/2014/main" id="{DD789699-1A33-F4D9-D500-DE01047C7BF4}"/>
              </a:ext>
            </a:extLst>
          </p:cNvPr>
          <p:cNvSpPr txBox="1">
            <a:spLocks/>
          </p:cNvSpPr>
          <p:nvPr/>
        </p:nvSpPr>
        <p:spPr>
          <a:xfrm>
            <a:off x="124730" y="1227294"/>
            <a:ext cx="3550220" cy="89429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fi-FI" sz="1800" b="1" dirty="0"/>
              <a:t>Charlotta Tannerin diplomityö Aalto-yliopistolle (2017) </a:t>
            </a:r>
            <a:br>
              <a:rPr lang="fi-FI" sz="3200" b="1" dirty="0"/>
            </a:br>
            <a:r>
              <a:rPr lang="fi-FI" sz="3200" b="1" dirty="0"/>
              <a:t>Maisema-analyysi</a:t>
            </a:r>
            <a:endParaRPr lang="fi-FI" sz="1800" b="1" dirty="0"/>
          </a:p>
        </p:txBody>
      </p:sp>
      <p:sp>
        <p:nvSpPr>
          <p:cNvPr id="13" name="Alaotsikko 2">
            <a:extLst>
              <a:ext uri="{FF2B5EF4-FFF2-40B4-BE49-F238E27FC236}">
                <a16:creationId xmlns:a16="http://schemas.microsoft.com/office/drawing/2014/main" id="{9C23C91A-CE09-6F45-1496-0BA97B46A4F0}"/>
              </a:ext>
            </a:extLst>
          </p:cNvPr>
          <p:cNvSpPr txBox="1">
            <a:spLocks/>
          </p:cNvSpPr>
          <p:nvPr/>
        </p:nvSpPr>
        <p:spPr>
          <a:xfrm>
            <a:off x="241524" y="260648"/>
            <a:ext cx="2585741" cy="61444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Clr>
                <a:schemeClr val="accent1"/>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38163" indent="-27305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809625" indent="-27146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074738" indent="-26511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347788" indent="-273050"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6pPr>
            <a:lvl7pPr marL="1612900"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7pPr>
            <a:lvl8pPr marL="1884363" indent="-27146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149475"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9pPr>
          </a:lstStyle>
          <a:p>
            <a:r>
              <a:rPr lang="fi-FI" b="1" dirty="0">
                <a:solidFill>
                  <a:schemeClr val="accent1"/>
                </a:solidFill>
              </a:rPr>
              <a:t>Palopuron osayleiskaava</a:t>
            </a:r>
          </a:p>
        </p:txBody>
      </p:sp>
      <p:pic>
        <p:nvPicPr>
          <p:cNvPr id="5" name="Kuva 4">
            <a:extLst>
              <a:ext uri="{FF2B5EF4-FFF2-40B4-BE49-F238E27FC236}">
                <a16:creationId xmlns:a16="http://schemas.microsoft.com/office/drawing/2014/main" id="{FEE4498F-9D48-C1C7-4BBF-BDCDF424E93D}"/>
              </a:ext>
            </a:extLst>
          </p:cNvPr>
          <p:cNvPicPr>
            <a:picLocks noChangeAspect="1"/>
          </p:cNvPicPr>
          <p:nvPr/>
        </p:nvPicPr>
        <p:blipFill>
          <a:blip r:embed="rId2"/>
          <a:stretch>
            <a:fillRect/>
          </a:stretch>
        </p:blipFill>
        <p:spPr>
          <a:xfrm>
            <a:off x="3685907" y="0"/>
            <a:ext cx="8562993" cy="6858000"/>
          </a:xfrm>
          <a:prstGeom prst="rect">
            <a:avLst/>
          </a:prstGeom>
        </p:spPr>
      </p:pic>
      <p:pic>
        <p:nvPicPr>
          <p:cNvPr id="9" name="Kuva 8">
            <a:extLst>
              <a:ext uri="{FF2B5EF4-FFF2-40B4-BE49-F238E27FC236}">
                <a16:creationId xmlns:a16="http://schemas.microsoft.com/office/drawing/2014/main" id="{E5BE6E3B-68B9-1EB6-83BA-F20455AA32FF}"/>
              </a:ext>
            </a:extLst>
          </p:cNvPr>
          <p:cNvPicPr>
            <a:picLocks noChangeAspect="1"/>
          </p:cNvPicPr>
          <p:nvPr/>
        </p:nvPicPr>
        <p:blipFill>
          <a:blip r:embed="rId3"/>
          <a:stretch>
            <a:fillRect/>
          </a:stretch>
        </p:blipFill>
        <p:spPr>
          <a:xfrm>
            <a:off x="671106" y="3140968"/>
            <a:ext cx="2457468" cy="2662257"/>
          </a:xfrm>
          <a:prstGeom prst="rect">
            <a:avLst/>
          </a:prstGeom>
        </p:spPr>
      </p:pic>
    </p:spTree>
    <p:extLst>
      <p:ext uri="{BB962C8B-B14F-4D97-AF65-F5344CB8AC3E}">
        <p14:creationId xmlns:p14="http://schemas.microsoft.com/office/powerpoint/2010/main" val="1713553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007A7C0-8B9C-4759-9D35-C8212D212998}" type="datetime1">
              <a:rPr lang="fi-FI" smtClean="0"/>
              <a:t>9.12.2024</a:t>
            </a:fld>
            <a:endParaRPr lang="fi-FI"/>
          </a:p>
        </p:txBody>
      </p:sp>
      <p:sp>
        <p:nvSpPr>
          <p:cNvPr id="8" name="Slide Number Placeholder 7"/>
          <p:cNvSpPr>
            <a:spLocks noGrp="1"/>
          </p:cNvSpPr>
          <p:nvPr>
            <p:ph type="sldNum" sz="quarter" idx="12"/>
          </p:nvPr>
        </p:nvSpPr>
        <p:spPr/>
        <p:txBody>
          <a:bodyPr/>
          <a:lstStyle/>
          <a:p>
            <a:fld id="{E8E33083-8C97-4BC5-A5C9-F7E14D62070B}" type="slidenum">
              <a:rPr lang="fi-FI" smtClean="0"/>
              <a:t>19</a:t>
            </a:fld>
            <a:endParaRPr lang="fi-FI"/>
          </a:p>
        </p:txBody>
      </p:sp>
      <p:sp>
        <p:nvSpPr>
          <p:cNvPr id="11" name="Tekstiruutu 10">
            <a:extLst>
              <a:ext uri="{FF2B5EF4-FFF2-40B4-BE49-F238E27FC236}">
                <a16:creationId xmlns:a16="http://schemas.microsoft.com/office/drawing/2014/main" id="{81C148DC-B4ED-AFBD-3325-12AB6127B724}"/>
              </a:ext>
            </a:extLst>
          </p:cNvPr>
          <p:cNvSpPr txBox="1"/>
          <p:nvPr/>
        </p:nvSpPr>
        <p:spPr>
          <a:xfrm>
            <a:off x="-20651" y="2181396"/>
            <a:ext cx="3695601" cy="584775"/>
          </a:xfrm>
          <a:prstGeom prst="rect">
            <a:avLst/>
          </a:prstGeom>
          <a:noFill/>
        </p:spPr>
        <p:txBody>
          <a:bodyPr wrap="square" rtlCol="0">
            <a:spAutoFit/>
          </a:bodyPr>
          <a:lstStyle/>
          <a:p>
            <a:r>
              <a:rPr lang="fi-FI" sz="1600" dirty="0"/>
              <a:t>Maiseman tilallinen hahmo</a:t>
            </a:r>
          </a:p>
          <a:p>
            <a:pPr marL="285750" indent="-285750">
              <a:buFont typeface="Arial" panose="020B0604020202020204" pitchFamily="34" charset="0"/>
              <a:buChar char="•"/>
            </a:pPr>
            <a:r>
              <a:rPr lang="fi-FI" sz="1600" dirty="0"/>
              <a:t>Solmukohdat ja näkymät</a:t>
            </a:r>
          </a:p>
        </p:txBody>
      </p:sp>
      <p:sp>
        <p:nvSpPr>
          <p:cNvPr id="12" name="Otsikko 1">
            <a:extLst>
              <a:ext uri="{FF2B5EF4-FFF2-40B4-BE49-F238E27FC236}">
                <a16:creationId xmlns:a16="http://schemas.microsoft.com/office/drawing/2014/main" id="{DD789699-1A33-F4D9-D500-DE01047C7BF4}"/>
              </a:ext>
            </a:extLst>
          </p:cNvPr>
          <p:cNvSpPr txBox="1">
            <a:spLocks/>
          </p:cNvSpPr>
          <p:nvPr/>
        </p:nvSpPr>
        <p:spPr>
          <a:xfrm>
            <a:off x="124730" y="1227294"/>
            <a:ext cx="3550220" cy="89429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fi-FI" sz="1800" b="1" dirty="0"/>
              <a:t>Charlotta Tannerin diplomityö Aalto-yliopistolle (2017) </a:t>
            </a:r>
            <a:br>
              <a:rPr lang="fi-FI" sz="3200" b="1" dirty="0"/>
            </a:br>
            <a:r>
              <a:rPr lang="fi-FI" b="1" dirty="0"/>
              <a:t>Maisema-analyysi</a:t>
            </a:r>
          </a:p>
        </p:txBody>
      </p:sp>
      <p:sp>
        <p:nvSpPr>
          <p:cNvPr id="13" name="Alaotsikko 2">
            <a:extLst>
              <a:ext uri="{FF2B5EF4-FFF2-40B4-BE49-F238E27FC236}">
                <a16:creationId xmlns:a16="http://schemas.microsoft.com/office/drawing/2014/main" id="{9C23C91A-CE09-6F45-1496-0BA97B46A4F0}"/>
              </a:ext>
            </a:extLst>
          </p:cNvPr>
          <p:cNvSpPr txBox="1">
            <a:spLocks/>
          </p:cNvSpPr>
          <p:nvPr/>
        </p:nvSpPr>
        <p:spPr>
          <a:xfrm>
            <a:off x="241524" y="260648"/>
            <a:ext cx="2585741" cy="61444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Clr>
                <a:schemeClr val="accent1"/>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38163" indent="-27305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809625" indent="-27146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074738" indent="-26511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347788" indent="-273050"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6pPr>
            <a:lvl7pPr marL="1612900"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7pPr>
            <a:lvl8pPr marL="1884363" indent="-27146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149475"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9pPr>
          </a:lstStyle>
          <a:p>
            <a:r>
              <a:rPr lang="fi-FI" b="1" dirty="0">
                <a:solidFill>
                  <a:schemeClr val="accent1"/>
                </a:solidFill>
              </a:rPr>
              <a:t>Palopuron osayleiskaava</a:t>
            </a:r>
          </a:p>
        </p:txBody>
      </p:sp>
      <p:pic>
        <p:nvPicPr>
          <p:cNvPr id="3" name="Kuva 2">
            <a:extLst>
              <a:ext uri="{FF2B5EF4-FFF2-40B4-BE49-F238E27FC236}">
                <a16:creationId xmlns:a16="http://schemas.microsoft.com/office/drawing/2014/main" id="{86253643-1730-B457-69AA-791C03B8B304}"/>
              </a:ext>
            </a:extLst>
          </p:cNvPr>
          <p:cNvPicPr>
            <a:picLocks noChangeAspect="1"/>
          </p:cNvPicPr>
          <p:nvPr/>
        </p:nvPicPr>
        <p:blipFill>
          <a:blip r:embed="rId2"/>
          <a:stretch>
            <a:fillRect/>
          </a:stretch>
        </p:blipFill>
        <p:spPr>
          <a:xfrm>
            <a:off x="3498133" y="0"/>
            <a:ext cx="8728970" cy="6858000"/>
          </a:xfrm>
          <a:prstGeom prst="rect">
            <a:avLst/>
          </a:prstGeom>
        </p:spPr>
      </p:pic>
      <p:pic>
        <p:nvPicPr>
          <p:cNvPr id="14" name="Kuva 13">
            <a:extLst>
              <a:ext uri="{FF2B5EF4-FFF2-40B4-BE49-F238E27FC236}">
                <a16:creationId xmlns:a16="http://schemas.microsoft.com/office/drawing/2014/main" id="{A3D48151-16E9-9988-578D-00F13860D031}"/>
              </a:ext>
            </a:extLst>
          </p:cNvPr>
          <p:cNvPicPr>
            <a:picLocks noChangeAspect="1"/>
          </p:cNvPicPr>
          <p:nvPr/>
        </p:nvPicPr>
        <p:blipFill>
          <a:blip r:embed="rId3"/>
          <a:stretch>
            <a:fillRect/>
          </a:stretch>
        </p:blipFill>
        <p:spPr>
          <a:xfrm>
            <a:off x="159634" y="2829600"/>
            <a:ext cx="3128054" cy="2367353"/>
          </a:xfrm>
          <a:prstGeom prst="rect">
            <a:avLst/>
          </a:prstGeom>
        </p:spPr>
      </p:pic>
    </p:spTree>
    <p:extLst>
      <p:ext uri="{BB962C8B-B14F-4D97-AF65-F5344CB8AC3E}">
        <p14:creationId xmlns:p14="http://schemas.microsoft.com/office/powerpoint/2010/main" val="1412681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7244-AC32-40AC-8EC9-ED6B138F99CF}"/>
              </a:ext>
            </a:extLst>
          </p:cNvPr>
          <p:cNvSpPr>
            <a:spLocks noGrp="1"/>
          </p:cNvSpPr>
          <p:nvPr>
            <p:ph type="title"/>
          </p:nvPr>
        </p:nvSpPr>
        <p:spPr/>
        <p:txBody>
          <a:bodyPr/>
          <a:lstStyle/>
          <a:p>
            <a:r>
              <a:rPr lang="fi-FI" sz="1800" dirty="0"/>
              <a:t>Kh 18.8.2014 Käynnistämispäätös</a:t>
            </a:r>
            <a:br>
              <a:rPr lang="fi-FI" dirty="0"/>
            </a:br>
            <a:r>
              <a:rPr lang="fi-FI" dirty="0"/>
              <a:t>Osayleiskaavan laatimisen tarve</a:t>
            </a:r>
          </a:p>
        </p:txBody>
      </p:sp>
      <p:sp>
        <p:nvSpPr>
          <p:cNvPr id="3" name="Subtitle 2">
            <a:extLst>
              <a:ext uri="{FF2B5EF4-FFF2-40B4-BE49-F238E27FC236}">
                <a16:creationId xmlns:a16="http://schemas.microsoft.com/office/drawing/2014/main" id="{6D57C63A-1E49-4C3F-A76A-8C6158C85074}"/>
              </a:ext>
            </a:extLst>
          </p:cNvPr>
          <p:cNvSpPr>
            <a:spLocks noGrp="1"/>
          </p:cNvSpPr>
          <p:nvPr>
            <p:ph idx="1"/>
          </p:nvPr>
        </p:nvSpPr>
        <p:spPr>
          <a:xfrm>
            <a:off x="838200" y="1690688"/>
            <a:ext cx="10515600" cy="4351338"/>
          </a:xfrm>
        </p:spPr>
        <p:txBody>
          <a:bodyPr>
            <a:noAutofit/>
          </a:bodyPr>
          <a:lstStyle/>
          <a:p>
            <a:r>
              <a:rPr lang="fi-FI" sz="2000" dirty="0"/>
              <a:t>Osayleiskaavan laatiminen Palopuron alueelle on tarpeen kaupungin yhdyskuntarakenteen kehittämiseksi ja seudullisen asuntotuotannon turvaamiseksi. </a:t>
            </a:r>
          </a:p>
          <a:p>
            <a:pPr lvl="1"/>
            <a:r>
              <a:rPr lang="fi-FI" sz="2000" dirty="0"/>
              <a:t>Nykyisissä yleiskaavoissa osoitettujen alueiden on arvioitu riittävän asuntotuotannon tarpeisiin </a:t>
            </a:r>
            <a:r>
              <a:rPr lang="fi-FI" sz="2000" dirty="0">
                <a:solidFill>
                  <a:srgbClr val="FF0000"/>
                </a:solidFill>
              </a:rPr>
              <a:t>n. vuoteen 2030 saakka.</a:t>
            </a:r>
          </a:p>
          <a:p>
            <a:pPr lvl="1"/>
            <a:r>
              <a:rPr lang="fi-FI" sz="2000" dirty="0"/>
              <a:t>Yleiskaavalla ohjataan kaupunkirakenteen, maankäytön ja liikenneverkon kehittämistä. Yleiskaavalla sovitetaan yhteen yhdyskunnan eri toimintoja, kuten asumista, palveluja, työpaikkoja, liikennettä ja virkistysalueita jne. </a:t>
            </a:r>
          </a:p>
          <a:p>
            <a:pPr lvl="1"/>
            <a:r>
              <a:rPr lang="fi-FI" sz="2000" dirty="0"/>
              <a:t>Yleiskaava on ohjeena asemakaavoja laadittaessa. Yleiskaavalla kaupunki viestii yhdyskunta-rakenteen kehittämisen tahtotilan noin 20–30 vuoden aikaperspektiivillä.</a:t>
            </a:r>
          </a:p>
          <a:p>
            <a:pPr lvl="1"/>
            <a:r>
              <a:rPr lang="fi-FI" sz="2000" dirty="0"/>
              <a:t>Kaupungin alueella voimassa oleva ajantasainen yleiskaava mahdollistaa osaltaan edellytykset tehokkaalle tonttituotannolle.</a:t>
            </a:r>
          </a:p>
          <a:p>
            <a:pPr lvl="1"/>
            <a:r>
              <a:rPr lang="fi-FI" sz="2000" dirty="0"/>
              <a:t>Kaupunginvaltuusto on hyväksynyt keskustaajaman osayleiskaavan 16.4.2012. Keskustaajaman osayleiskaavalla ohjataan kaupunkirakenteen, maankäytön ja liikenneverkon kehittymistä vuoteen 2030. Lisäksi kaupunginvaltuusto on hyväksynyt Sveitsin-Härkävehmaan osayleiskaavan keväällä 2018. Osayleiskaava tuli voimaan 3.3.2021.</a:t>
            </a:r>
          </a:p>
        </p:txBody>
      </p:sp>
      <p:sp>
        <p:nvSpPr>
          <p:cNvPr id="7" name="Date Placeholder 6"/>
          <p:cNvSpPr>
            <a:spLocks noGrp="1"/>
          </p:cNvSpPr>
          <p:nvPr>
            <p:ph type="dt" sz="half" idx="10"/>
          </p:nvPr>
        </p:nvSpPr>
        <p:spPr/>
        <p:txBody>
          <a:bodyPr/>
          <a:lstStyle/>
          <a:p>
            <a:fld id="{0007A7C0-8B9C-4759-9D35-C8212D212998}" type="datetime1">
              <a:rPr lang="fi-FI" smtClean="0"/>
              <a:t>9.12.2024</a:t>
            </a:fld>
            <a:endParaRPr lang="fi-FI"/>
          </a:p>
        </p:txBody>
      </p:sp>
      <p:sp>
        <p:nvSpPr>
          <p:cNvPr id="8" name="Slide Number Placeholder 7"/>
          <p:cNvSpPr>
            <a:spLocks noGrp="1"/>
          </p:cNvSpPr>
          <p:nvPr>
            <p:ph type="sldNum" sz="quarter" idx="12"/>
          </p:nvPr>
        </p:nvSpPr>
        <p:spPr/>
        <p:txBody>
          <a:bodyPr/>
          <a:lstStyle/>
          <a:p>
            <a:fld id="{E8E33083-8C97-4BC5-A5C9-F7E14D62070B}" type="slidenum">
              <a:rPr lang="fi-FI" smtClean="0"/>
              <a:t>2</a:t>
            </a:fld>
            <a:endParaRPr lang="fi-FI"/>
          </a:p>
        </p:txBody>
      </p:sp>
    </p:spTree>
    <p:extLst>
      <p:ext uri="{BB962C8B-B14F-4D97-AF65-F5344CB8AC3E}">
        <p14:creationId xmlns:p14="http://schemas.microsoft.com/office/powerpoint/2010/main" val="835318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007A7C0-8B9C-4759-9D35-C8212D212998}" type="datetime1">
              <a:rPr lang="fi-FI" smtClean="0"/>
              <a:t>9.12.2024</a:t>
            </a:fld>
            <a:endParaRPr lang="fi-FI" dirty="0"/>
          </a:p>
        </p:txBody>
      </p:sp>
      <p:sp>
        <p:nvSpPr>
          <p:cNvPr id="8" name="Slide Number Placeholder 7"/>
          <p:cNvSpPr>
            <a:spLocks noGrp="1"/>
          </p:cNvSpPr>
          <p:nvPr>
            <p:ph type="sldNum" sz="quarter" idx="12"/>
          </p:nvPr>
        </p:nvSpPr>
        <p:spPr/>
        <p:txBody>
          <a:bodyPr/>
          <a:lstStyle/>
          <a:p>
            <a:fld id="{E8E33083-8C97-4BC5-A5C9-F7E14D62070B}" type="slidenum">
              <a:rPr lang="fi-FI" smtClean="0"/>
              <a:t>20</a:t>
            </a:fld>
            <a:endParaRPr lang="fi-FI"/>
          </a:p>
        </p:txBody>
      </p:sp>
      <p:sp>
        <p:nvSpPr>
          <p:cNvPr id="11" name="Tekstiruutu 10">
            <a:extLst>
              <a:ext uri="{FF2B5EF4-FFF2-40B4-BE49-F238E27FC236}">
                <a16:creationId xmlns:a16="http://schemas.microsoft.com/office/drawing/2014/main" id="{81C148DC-B4ED-AFBD-3325-12AB6127B724}"/>
              </a:ext>
            </a:extLst>
          </p:cNvPr>
          <p:cNvSpPr txBox="1"/>
          <p:nvPr/>
        </p:nvSpPr>
        <p:spPr>
          <a:xfrm>
            <a:off x="423459" y="1527730"/>
            <a:ext cx="5744550" cy="2677656"/>
          </a:xfrm>
          <a:prstGeom prst="rect">
            <a:avLst/>
          </a:prstGeom>
          <a:noFill/>
        </p:spPr>
        <p:txBody>
          <a:bodyPr wrap="square" rtlCol="0">
            <a:spAutoFit/>
          </a:bodyPr>
          <a:lstStyle/>
          <a:p>
            <a:pPr marL="285750" indent="-285750">
              <a:buFont typeface="Arial" panose="020B0604020202020204" pitchFamily="34" charset="0"/>
              <a:buChar char="•"/>
            </a:pPr>
            <a:r>
              <a:rPr lang="fi-FI" sz="1400" dirty="0"/>
              <a:t>1700-luvulla varhaisin asutus tyypillisesti asettui tien varrelle muodostaen tiiviitä kyliä, joiden vähäiset peltomaat sijoittuivat talojen ympärille ja laajemmat niittyalueet jokien ja järvien varsille. </a:t>
            </a:r>
          </a:p>
          <a:p>
            <a:pPr marL="742950" lvl="1" indent="-285750">
              <a:buFont typeface="Arial" panose="020B0604020202020204" pitchFamily="34" charset="0"/>
              <a:buChar char="•"/>
            </a:pPr>
            <a:r>
              <a:rPr lang="fi-FI" sz="1400" dirty="0"/>
              <a:t>Läheisessä joessa tai purossa oli yleensä kyläläisten yhteinen mylly. </a:t>
            </a:r>
          </a:p>
          <a:p>
            <a:pPr marL="285750" indent="-285750">
              <a:buFont typeface="Arial" panose="020B0604020202020204" pitchFamily="34" charset="0"/>
              <a:buChar char="•"/>
            </a:pPr>
            <a:r>
              <a:rPr lang="fi-FI" sz="1400" dirty="0"/>
              <a:t>Palopurolle ei muodostunut tiivistä kylää </a:t>
            </a:r>
            <a:r>
              <a:rPr lang="fi-FI" sz="1400" dirty="0" err="1"/>
              <a:t>Hyvinkäänkylän</a:t>
            </a:r>
            <a:r>
              <a:rPr lang="fi-FI" sz="1400" dirty="0"/>
              <a:t> tai Ridasjärven tapaan. </a:t>
            </a:r>
          </a:p>
          <a:p>
            <a:pPr marL="285750" indent="-285750">
              <a:buFont typeface="Arial" panose="020B0604020202020204" pitchFamily="34" charset="0"/>
              <a:buChar char="•"/>
            </a:pPr>
            <a:r>
              <a:rPr lang="fi-FI" sz="1400" dirty="0"/>
              <a:t>Karttojen perusteella vaikuttaisi siltä, että Palopuron varhaisin asutus on syntynyt Ridasjärven kylän ja </a:t>
            </a:r>
            <a:r>
              <a:rPr lang="fi-FI" sz="1400" dirty="0" err="1"/>
              <a:t>Hyvinkäänkylän</a:t>
            </a:r>
            <a:r>
              <a:rPr lang="fi-FI" sz="1400" dirty="0"/>
              <a:t> välisen yhteystien (nykyisen Haapasaarentien) varrelle ns. takamaille selänteen ja moreenikumpareiden loiville alarinteille</a:t>
            </a:r>
          </a:p>
        </p:txBody>
      </p:sp>
      <p:sp>
        <p:nvSpPr>
          <p:cNvPr id="12" name="Otsikko 1">
            <a:extLst>
              <a:ext uri="{FF2B5EF4-FFF2-40B4-BE49-F238E27FC236}">
                <a16:creationId xmlns:a16="http://schemas.microsoft.com/office/drawing/2014/main" id="{DD789699-1A33-F4D9-D500-DE01047C7BF4}"/>
              </a:ext>
            </a:extLst>
          </p:cNvPr>
          <p:cNvSpPr txBox="1">
            <a:spLocks/>
          </p:cNvSpPr>
          <p:nvPr/>
        </p:nvSpPr>
        <p:spPr>
          <a:xfrm>
            <a:off x="710782" y="584929"/>
            <a:ext cx="8625578" cy="89429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fi-FI" sz="1800" b="1" dirty="0"/>
              <a:t>Charlotta Tannerin diplomityö Aalto-yliopistolle (2017) </a:t>
            </a:r>
            <a:br>
              <a:rPr lang="fi-FI" sz="3200" b="1" dirty="0"/>
            </a:br>
            <a:r>
              <a:rPr lang="fi-FI" sz="3200" b="1" dirty="0"/>
              <a:t>Kulttuuriympäristön kehittymisen vaiheet</a:t>
            </a:r>
            <a:endParaRPr lang="fi-FI" sz="1800" b="1" dirty="0"/>
          </a:p>
        </p:txBody>
      </p:sp>
      <p:sp>
        <p:nvSpPr>
          <p:cNvPr id="13" name="Alaotsikko 2">
            <a:extLst>
              <a:ext uri="{FF2B5EF4-FFF2-40B4-BE49-F238E27FC236}">
                <a16:creationId xmlns:a16="http://schemas.microsoft.com/office/drawing/2014/main" id="{9C23C91A-CE09-6F45-1496-0BA97B46A4F0}"/>
              </a:ext>
            </a:extLst>
          </p:cNvPr>
          <p:cNvSpPr txBox="1">
            <a:spLocks/>
          </p:cNvSpPr>
          <p:nvPr/>
        </p:nvSpPr>
        <p:spPr>
          <a:xfrm>
            <a:off x="695325" y="398902"/>
            <a:ext cx="5976664" cy="27699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Clr>
                <a:schemeClr val="accent1"/>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38163" indent="-27305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809625" indent="-27146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074738" indent="-26511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347788" indent="-273050"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6pPr>
            <a:lvl7pPr marL="1612900"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7pPr>
            <a:lvl8pPr marL="1884363" indent="-27146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149475"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9pPr>
          </a:lstStyle>
          <a:p>
            <a:r>
              <a:rPr lang="fi-FI" b="1" dirty="0">
                <a:solidFill>
                  <a:schemeClr val="accent1"/>
                </a:solidFill>
              </a:rPr>
              <a:t>Palopuron osayleiskaava</a:t>
            </a:r>
          </a:p>
        </p:txBody>
      </p:sp>
      <p:pic>
        <p:nvPicPr>
          <p:cNvPr id="3" name="Kuva 2">
            <a:extLst>
              <a:ext uri="{FF2B5EF4-FFF2-40B4-BE49-F238E27FC236}">
                <a16:creationId xmlns:a16="http://schemas.microsoft.com/office/drawing/2014/main" id="{A1DA874C-2C7D-F4C5-EC66-B03E059F54CD}"/>
              </a:ext>
            </a:extLst>
          </p:cNvPr>
          <p:cNvPicPr>
            <a:picLocks noChangeAspect="1"/>
          </p:cNvPicPr>
          <p:nvPr/>
        </p:nvPicPr>
        <p:blipFill>
          <a:blip r:embed="rId2"/>
          <a:stretch>
            <a:fillRect/>
          </a:stretch>
        </p:blipFill>
        <p:spPr>
          <a:xfrm>
            <a:off x="6240017" y="1467416"/>
            <a:ext cx="5951984" cy="5355105"/>
          </a:xfrm>
          <a:prstGeom prst="rect">
            <a:avLst/>
          </a:prstGeom>
        </p:spPr>
      </p:pic>
      <p:sp>
        <p:nvSpPr>
          <p:cNvPr id="6" name="Tekstiruutu 5">
            <a:extLst>
              <a:ext uri="{FF2B5EF4-FFF2-40B4-BE49-F238E27FC236}">
                <a16:creationId xmlns:a16="http://schemas.microsoft.com/office/drawing/2014/main" id="{58BB4AE3-A151-765F-57EA-4A8BED58AF96}"/>
              </a:ext>
            </a:extLst>
          </p:cNvPr>
          <p:cNvSpPr txBox="1"/>
          <p:nvPr/>
        </p:nvSpPr>
        <p:spPr>
          <a:xfrm>
            <a:off x="11502766" y="1162336"/>
            <a:ext cx="710451" cy="369332"/>
          </a:xfrm>
          <a:prstGeom prst="rect">
            <a:avLst/>
          </a:prstGeom>
          <a:noFill/>
        </p:spPr>
        <p:txBody>
          <a:bodyPr wrap="none" rtlCol="0">
            <a:spAutoFit/>
          </a:bodyPr>
          <a:lstStyle>
            <a:defPPr>
              <a:defRPr lang="fi-FI"/>
            </a:defPPr>
          </a:lstStyle>
          <a:p>
            <a:r>
              <a:rPr lang="fi-FI" dirty="0"/>
              <a:t>1780</a:t>
            </a:r>
          </a:p>
        </p:txBody>
      </p:sp>
      <p:pic>
        <p:nvPicPr>
          <p:cNvPr id="16" name="Kuva 15">
            <a:extLst>
              <a:ext uri="{FF2B5EF4-FFF2-40B4-BE49-F238E27FC236}">
                <a16:creationId xmlns:a16="http://schemas.microsoft.com/office/drawing/2014/main" id="{284EE3F9-5933-B63E-61A0-F206FAD2FFAA}"/>
              </a:ext>
            </a:extLst>
          </p:cNvPr>
          <p:cNvPicPr>
            <a:picLocks noChangeAspect="1"/>
          </p:cNvPicPr>
          <p:nvPr/>
        </p:nvPicPr>
        <p:blipFill>
          <a:blip r:embed="rId3"/>
          <a:stretch>
            <a:fillRect/>
          </a:stretch>
        </p:blipFill>
        <p:spPr>
          <a:xfrm>
            <a:off x="667442" y="4347089"/>
            <a:ext cx="5256584" cy="2510911"/>
          </a:xfrm>
          <a:prstGeom prst="rect">
            <a:avLst/>
          </a:prstGeom>
        </p:spPr>
      </p:pic>
    </p:spTree>
    <p:extLst>
      <p:ext uri="{BB962C8B-B14F-4D97-AF65-F5344CB8AC3E}">
        <p14:creationId xmlns:p14="http://schemas.microsoft.com/office/powerpoint/2010/main" val="3098832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007A7C0-8B9C-4759-9D35-C8212D212998}" type="datetime1">
              <a:rPr lang="fi-FI" smtClean="0"/>
              <a:t>9.12.2024</a:t>
            </a:fld>
            <a:endParaRPr lang="fi-FI" dirty="0"/>
          </a:p>
        </p:txBody>
      </p:sp>
      <p:sp>
        <p:nvSpPr>
          <p:cNvPr id="8" name="Slide Number Placeholder 7"/>
          <p:cNvSpPr>
            <a:spLocks noGrp="1"/>
          </p:cNvSpPr>
          <p:nvPr>
            <p:ph type="sldNum" sz="quarter" idx="12"/>
          </p:nvPr>
        </p:nvSpPr>
        <p:spPr/>
        <p:txBody>
          <a:bodyPr/>
          <a:lstStyle/>
          <a:p>
            <a:fld id="{E8E33083-8C97-4BC5-A5C9-F7E14D62070B}" type="slidenum">
              <a:rPr lang="fi-FI" smtClean="0"/>
              <a:t>21</a:t>
            </a:fld>
            <a:endParaRPr lang="fi-FI"/>
          </a:p>
        </p:txBody>
      </p:sp>
      <p:sp>
        <p:nvSpPr>
          <p:cNvPr id="11" name="Tekstiruutu 10">
            <a:extLst>
              <a:ext uri="{FF2B5EF4-FFF2-40B4-BE49-F238E27FC236}">
                <a16:creationId xmlns:a16="http://schemas.microsoft.com/office/drawing/2014/main" id="{81C148DC-B4ED-AFBD-3325-12AB6127B724}"/>
              </a:ext>
            </a:extLst>
          </p:cNvPr>
          <p:cNvSpPr txBox="1"/>
          <p:nvPr/>
        </p:nvSpPr>
        <p:spPr>
          <a:xfrm>
            <a:off x="334459" y="1502534"/>
            <a:ext cx="6841661" cy="4832092"/>
          </a:xfrm>
          <a:prstGeom prst="rect">
            <a:avLst/>
          </a:prstGeom>
          <a:noFill/>
        </p:spPr>
        <p:txBody>
          <a:bodyPr wrap="square" rtlCol="0">
            <a:spAutoFit/>
          </a:bodyPr>
          <a:lstStyle/>
          <a:p>
            <a:pPr marL="285750" indent="-285750">
              <a:buFont typeface="Arial" panose="020B0604020202020204" pitchFamily="34" charset="0"/>
              <a:buChar char="•"/>
            </a:pPr>
            <a:r>
              <a:rPr lang="fi-FI" sz="1400" dirty="0"/>
              <a:t>1800-luvun puoliväliin mennessä Palopuron pellot ja niityt lisääntyivät etenkin Palojoen, </a:t>
            </a:r>
            <a:r>
              <a:rPr lang="fi-FI" sz="1400" dirty="0" err="1"/>
              <a:t>Knehtilän</a:t>
            </a:r>
            <a:r>
              <a:rPr lang="fi-FI" sz="1400" dirty="0"/>
              <a:t> sekä Poltinojan ja (Kylä-)Poltin tilojen läheisyydessä. </a:t>
            </a:r>
          </a:p>
          <a:p>
            <a:pPr marL="742950" lvl="1" indent="-285750">
              <a:buFont typeface="Arial" panose="020B0604020202020204" pitchFamily="34" charset="0"/>
              <a:buChar char="•"/>
            </a:pPr>
            <a:r>
              <a:rPr lang="fi-FI" sz="1400" dirty="0"/>
              <a:t>Palojoen varteen Palojoen tilan läheisyyteen oli jo 1807 syntynyt useita peltoalueita, sekä laajoja niittyalueita. </a:t>
            </a:r>
          </a:p>
          <a:p>
            <a:pPr marL="742950" lvl="1" indent="-285750">
              <a:buFont typeface="Arial" panose="020B0604020202020204" pitchFamily="34" charset="0"/>
              <a:buChar char="•"/>
            </a:pPr>
            <a:r>
              <a:rPr lang="fi-FI" sz="1400" dirty="0"/>
              <a:t>Myös </a:t>
            </a:r>
            <a:r>
              <a:rPr lang="fi-FI" sz="1400" dirty="0" err="1"/>
              <a:t>Knehtilän</a:t>
            </a:r>
            <a:r>
              <a:rPr lang="fi-FI" sz="1400" dirty="0"/>
              <a:t> tilan ja Palojoen välinen maisema oli muuttunut avoimeksi peltojen ja niittyjen maisemaksi. </a:t>
            </a:r>
          </a:p>
          <a:p>
            <a:pPr marL="285750" indent="-285750">
              <a:buFont typeface="Arial" panose="020B0604020202020204" pitchFamily="34" charset="0"/>
              <a:buChar char="•"/>
            </a:pPr>
            <a:r>
              <a:rPr lang="fi-FI" sz="1400" dirty="0"/>
              <a:t>1800-luvun puoliväliin sijoittuvassa pitäjänkartassa suurin muutos 1800-luvun alkuun oli Poltinojan ja Poltin tilojen läheisyyteen raivatut laajat peltoalueet. </a:t>
            </a:r>
          </a:p>
          <a:p>
            <a:pPr marL="742950" lvl="1" indent="-285750">
              <a:buFont typeface="Arial" panose="020B0604020202020204" pitchFamily="34" charset="0"/>
              <a:buChar char="•"/>
            </a:pPr>
            <a:r>
              <a:rPr lang="fi-FI" sz="1400" dirty="0" err="1"/>
              <a:t>Nukarin</a:t>
            </a:r>
            <a:r>
              <a:rPr lang="fi-FI" sz="1400" dirty="0"/>
              <a:t> ratsutilasta muodostettujen Tallbackan ja </a:t>
            </a:r>
            <a:r>
              <a:rPr lang="fi-FI" sz="1400" dirty="0" err="1"/>
              <a:t>Hamburgin</a:t>
            </a:r>
            <a:r>
              <a:rPr lang="fi-FI" sz="1400" dirty="0"/>
              <a:t> luona ei edelleenkään näy kartalla kuin metsää, vaikka tilat on perustettu v. 1784 samaan aikaan Poltinojan kanssa.</a:t>
            </a:r>
          </a:p>
          <a:p>
            <a:pPr marL="285750" indent="-285750">
              <a:buFont typeface="Arial" panose="020B0604020202020204" pitchFamily="34" charset="0"/>
              <a:buChar char="•"/>
            </a:pPr>
            <a:r>
              <a:rPr lang="fi-FI" sz="1400" dirty="0"/>
              <a:t>1800-luvun lopulla n. vuoden 1870 tienoilla (Senaatinkartta/Venäläinen topografiakartta) Palopuron avoin maisema ja peltoaukeat olivat laajuudeltaan jo pitkälti nykytilanteen mukaiset, mutta niittyjä oli vielä suhteessa peltoja enemmän. </a:t>
            </a:r>
          </a:p>
          <a:p>
            <a:pPr marL="285750" indent="-285750">
              <a:buFont typeface="Arial" panose="020B0604020202020204" pitchFamily="34" charset="0"/>
              <a:buChar char="•"/>
            </a:pPr>
            <a:r>
              <a:rPr lang="fi-FI" sz="1400" dirty="0"/>
              <a:t>1800-luvulla rakennettiin myös Helsingin-Hämeenlinnan rata. </a:t>
            </a:r>
          </a:p>
          <a:p>
            <a:pPr marL="742950" lvl="1" indent="-285750">
              <a:buFont typeface="Arial" panose="020B0604020202020204" pitchFamily="34" charset="0"/>
              <a:buChar char="•"/>
            </a:pPr>
            <a:r>
              <a:rPr lang="fi-FI" sz="1400" dirty="0"/>
              <a:t>Vuoden 1857 rautatiekartoissa esiintyi asemanpaikkana Palojoki, mutta ilmeisesti läheisten kartanoiden omistajien vaikutuksesta asema päätettiin lopulta sijoittaa Hyvinkäälle, keskelle asumatonta harjua, mutta lähelle </a:t>
            </a:r>
            <a:r>
              <a:rPr lang="fi-FI" sz="1400" dirty="0" err="1"/>
              <a:t>Erkylän</a:t>
            </a:r>
            <a:r>
              <a:rPr lang="fi-FI" sz="1400" dirty="0"/>
              <a:t> ja </a:t>
            </a:r>
            <a:r>
              <a:rPr lang="fi-FI" sz="1400" dirty="0" err="1"/>
              <a:t>Kytäjän</a:t>
            </a:r>
            <a:r>
              <a:rPr lang="fi-FI" sz="1400" dirty="0"/>
              <a:t> kartanoiden maita. </a:t>
            </a:r>
          </a:p>
        </p:txBody>
      </p:sp>
      <p:sp>
        <p:nvSpPr>
          <p:cNvPr id="12" name="Otsikko 1">
            <a:extLst>
              <a:ext uri="{FF2B5EF4-FFF2-40B4-BE49-F238E27FC236}">
                <a16:creationId xmlns:a16="http://schemas.microsoft.com/office/drawing/2014/main" id="{DD789699-1A33-F4D9-D500-DE01047C7BF4}"/>
              </a:ext>
            </a:extLst>
          </p:cNvPr>
          <p:cNvSpPr txBox="1">
            <a:spLocks/>
          </p:cNvSpPr>
          <p:nvPr/>
        </p:nvSpPr>
        <p:spPr>
          <a:xfrm>
            <a:off x="710782" y="584929"/>
            <a:ext cx="9633690" cy="89429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fi-FI" sz="1800" b="1" dirty="0"/>
              <a:t>Charlotta Tannerin diplomityö Aalto-yliopistolle (2017) </a:t>
            </a:r>
            <a:br>
              <a:rPr lang="fi-FI" sz="3200" b="1" dirty="0"/>
            </a:br>
            <a:r>
              <a:rPr lang="fi-FI" sz="3200" b="1" dirty="0"/>
              <a:t>Kulttuuriympäristön kehittymisen vaiheet</a:t>
            </a:r>
            <a:endParaRPr lang="fi-FI" sz="1800" b="1" dirty="0"/>
          </a:p>
        </p:txBody>
      </p:sp>
      <p:sp>
        <p:nvSpPr>
          <p:cNvPr id="13" name="Alaotsikko 2">
            <a:extLst>
              <a:ext uri="{FF2B5EF4-FFF2-40B4-BE49-F238E27FC236}">
                <a16:creationId xmlns:a16="http://schemas.microsoft.com/office/drawing/2014/main" id="{9C23C91A-CE09-6F45-1496-0BA97B46A4F0}"/>
              </a:ext>
            </a:extLst>
          </p:cNvPr>
          <p:cNvSpPr txBox="1">
            <a:spLocks/>
          </p:cNvSpPr>
          <p:nvPr/>
        </p:nvSpPr>
        <p:spPr>
          <a:xfrm>
            <a:off x="695325" y="398902"/>
            <a:ext cx="5976664" cy="27699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Clr>
                <a:schemeClr val="accent1"/>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38163" indent="-27305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809625" indent="-27146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074738" indent="-26511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347788" indent="-273050"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6pPr>
            <a:lvl7pPr marL="1612900"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7pPr>
            <a:lvl8pPr marL="1884363" indent="-27146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149475"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9pPr>
          </a:lstStyle>
          <a:p>
            <a:r>
              <a:rPr lang="fi-FI" b="1" dirty="0">
                <a:solidFill>
                  <a:schemeClr val="accent1"/>
                </a:solidFill>
              </a:rPr>
              <a:t>Palopuron osayleiskaava</a:t>
            </a:r>
          </a:p>
        </p:txBody>
      </p:sp>
      <p:pic>
        <p:nvPicPr>
          <p:cNvPr id="5" name="Kuva 4">
            <a:extLst>
              <a:ext uri="{FF2B5EF4-FFF2-40B4-BE49-F238E27FC236}">
                <a16:creationId xmlns:a16="http://schemas.microsoft.com/office/drawing/2014/main" id="{08BDE99C-0A23-24D0-89C8-553BE7B0629C}"/>
              </a:ext>
            </a:extLst>
          </p:cNvPr>
          <p:cNvPicPr>
            <a:picLocks noChangeAspect="1"/>
          </p:cNvPicPr>
          <p:nvPr/>
        </p:nvPicPr>
        <p:blipFill>
          <a:blip r:embed="rId2"/>
          <a:stretch>
            <a:fillRect/>
          </a:stretch>
        </p:blipFill>
        <p:spPr>
          <a:xfrm>
            <a:off x="7176121" y="2441241"/>
            <a:ext cx="5015880" cy="4416760"/>
          </a:xfrm>
          <a:prstGeom prst="rect">
            <a:avLst/>
          </a:prstGeom>
        </p:spPr>
      </p:pic>
      <p:sp>
        <p:nvSpPr>
          <p:cNvPr id="9" name="Tekstiruutu 8">
            <a:extLst>
              <a:ext uri="{FF2B5EF4-FFF2-40B4-BE49-F238E27FC236}">
                <a16:creationId xmlns:a16="http://schemas.microsoft.com/office/drawing/2014/main" id="{D5DB288B-BB98-2407-6676-6B442DA84042}"/>
              </a:ext>
            </a:extLst>
          </p:cNvPr>
          <p:cNvSpPr txBox="1"/>
          <p:nvPr/>
        </p:nvSpPr>
        <p:spPr>
          <a:xfrm>
            <a:off x="11454703" y="2624124"/>
            <a:ext cx="710451" cy="369332"/>
          </a:xfrm>
          <a:prstGeom prst="rect">
            <a:avLst/>
          </a:prstGeom>
          <a:noFill/>
        </p:spPr>
        <p:txBody>
          <a:bodyPr wrap="none" rtlCol="0">
            <a:spAutoFit/>
          </a:bodyPr>
          <a:lstStyle>
            <a:defPPr>
              <a:defRPr lang="fi-FI"/>
            </a:defPPr>
          </a:lstStyle>
          <a:p>
            <a:r>
              <a:rPr lang="fi-FI" dirty="0"/>
              <a:t>1850</a:t>
            </a:r>
          </a:p>
        </p:txBody>
      </p:sp>
      <p:pic>
        <p:nvPicPr>
          <p:cNvPr id="4" name="Kuva 3">
            <a:extLst>
              <a:ext uri="{FF2B5EF4-FFF2-40B4-BE49-F238E27FC236}">
                <a16:creationId xmlns:a16="http://schemas.microsoft.com/office/drawing/2014/main" id="{B6724C0B-9584-2739-2E49-7548A7479CC5}"/>
              </a:ext>
            </a:extLst>
          </p:cNvPr>
          <p:cNvPicPr>
            <a:picLocks noChangeAspect="1"/>
          </p:cNvPicPr>
          <p:nvPr/>
        </p:nvPicPr>
        <p:blipFill>
          <a:blip r:embed="rId3"/>
          <a:stretch>
            <a:fillRect/>
          </a:stretch>
        </p:blipFill>
        <p:spPr>
          <a:xfrm>
            <a:off x="7176120" y="-11331"/>
            <a:ext cx="5036459" cy="2655882"/>
          </a:xfrm>
          <a:prstGeom prst="rect">
            <a:avLst/>
          </a:prstGeom>
        </p:spPr>
      </p:pic>
    </p:spTree>
    <p:extLst>
      <p:ext uri="{BB962C8B-B14F-4D97-AF65-F5344CB8AC3E}">
        <p14:creationId xmlns:p14="http://schemas.microsoft.com/office/powerpoint/2010/main" val="622055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007A7C0-8B9C-4759-9D35-C8212D212998}" type="datetime1">
              <a:rPr lang="fi-FI" smtClean="0"/>
              <a:t>9.12.2024</a:t>
            </a:fld>
            <a:endParaRPr lang="fi-FI" dirty="0"/>
          </a:p>
        </p:txBody>
      </p:sp>
      <p:sp>
        <p:nvSpPr>
          <p:cNvPr id="8" name="Slide Number Placeholder 7"/>
          <p:cNvSpPr>
            <a:spLocks noGrp="1"/>
          </p:cNvSpPr>
          <p:nvPr>
            <p:ph type="sldNum" sz="quarter" idx="12"/>
          </p:nvPr>
        </p:nvSpPr>
        <p:spPr/>
        <p:txBody>
          <a:bodyPr/>
          <a:lstStyle/>
          <a:p>
            <a:fld id="{E8E33083-8C97-4BC5-A5C9-F7E14D62070B}" type="slidenum">
              <a:rPr lang="fi-FI" smtClean="0"/>
              <a:t>22</a:t>
            </a:fld>
            <a:endParaRPr lang="fi-FI"/>
          </a:p>
        </p:txBody>
      </p:sp>
      <p:sp>
        <p:nvSpPr>
          <p:cNvPr id="12" name="Otsikko 1">
            <a:extLst>
              <a:ext uri="{FF2B5EF4-FFF2-40B4-BE49-F238E27FC236}">
                <a16:creationId xmlns:a16="http://schemas.microsoft.com/office/drawing/2014/main" id="{DD789699-1A33-F4D9-D500-DE01047C7BF4}"/>
              </a:ext>
            </a:extLst>
          </p:cNvPr>
          <p:cNvSpPr txBox="1">
            <a:spLocks/>
          </p:cNvSpPr>
          <p:nvPr/>
        </p:nvSpPr>
        <p:spPr>
          <a:xfrm>
            <a:off x="695325" y="617203"/>
            <a:ext cx="8841602" cy="89429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fi-FI" sz="1800" b="1" dirty="0"/>
              <a:t>Charlotta Tannerin diplomityö Aalto-yliopistolle (2017) </a:t>
            </a:r>
            <a:br>
              <a:rPr lang="fi-FI" sz="3200" b="1" dirty="0"/>
            </a:br>
            <a:r>
              <a:rPr lang="fi-FI" sz="3200" b="1" dirty="0"/>
              <a:t>Kulttuuriympäristön kehittymisen vaiheet</a:t>
            </a:r>
            <a:endParaRPr lang="fi-FI" sz="1800" b="1" dirty="0"/>
          </a:p>
        </p:txBody>
      </p:sp>
      <p:sp>
        <p:nvSpPr>
          <p:cNvPr id="13" name="Alaotsikko 2">
            <a:extLst>
              <a:ext uri="{FF2B5EF4-FFF2-40B4-BE49-F238E27FC236}">
                <a16:creationId xmlns:a16="http://schemas.microsoft.com/office/drawing/2014/main" id="{9C23C91A-CE09-6F45-1496-0BA97B46A4F0}"/>
              </a:ext>
            </a:extLst>
          </p:cNvPr>
          <p:cNvSpPr txBox="1">
            <a:spLocks/>
          </p:cNvSpPr>
          <p:nvPr/>
        </p:nvSpPr>
        <p:spPr>
          <a:xfrm>
            <a:off x="695325" y="398902"/>
            <a:ext cx="5976664" cy="27699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Clr>
                <a:schemeClr val="accent1"/>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38163" indent="-27305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809625" indent="-27146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074738" indent="-26511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347788" indent="-273050"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6pPr>
            <a:lvl7pPr marL="1612900"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7pPr>
            <a:lvl8pPr marL="1884363" indent="-27146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149475"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9pPr>
          </a:lstStyle>
          <a:p>
            <a:r>
              <a:rPr lang="fi-FI" b="1" dirty="0">
                <a:solidFill>
                  <a:schemeClr val="accent1"/>
                </a:solidFill>
              </a:rPr>
              <a:t>Palopuron osayleiskaava</a:t>
            </a:r>
          </a:p>
        </p:txBody>
      </p:sp>
      <p:sp>
        <p:nvSpPr>
          <p:cNvPr id="9" name="Tekstiruutu 8">
            <a:extLst>
              <a:ext uri="{FF2B5EF4-FFF2-40B4-BE49-F238E27FC236}">
                <a16:creationId xmlns:a16="http://schemas.microsoft.com/office/drawing/2014/main" id="{D5DB288B-BB98-2407-6676-6B442DA84042}"/>
              </a:ext>
            </a:extLst>
          </p:cNvPr>
          <p:cNvSpPr txBox="1"/>
          <p:nvPr/>
        </p:nvSpPr>
        <p:spPr>
          <a:xfrm>
            <a:off x="11352584" y="1841966"/>
            <a:ext cx="710451" cy="369332"/>
          </a:xfrm>
          <a:prstGeom prst="rect">
            <a:avLst/>
          </a:prstGeom>
          <a:noFill/>
        </p:spPr>
        <p:txBody>
          <a:bodyPr wrap="none" rtlCol="0">
            <a:spAutoFit/>
          </a:bodyPr>
          <a:lstStyle>
            <a:defPPr>
              <a:defRPr lang="fi-FI"/>
            </a:defPPr>
          </a:lstStyle>
          <a:p>
            <a:r>
              <a:rPr lang="fi-FI" dirty="0"/>
              <a:t>1960</a:t>
            </a:r>
          </a:p>
        </p:txBody>
      </p:sp>
      <p:pic>
        <p:nvPicPr>
          <p:cNvPr id="3" name="Kuva 2">
            <a:extLst>
              <a:ext uri="{FF2B5EF4-FFF2-40B4-BE49-F238E27FC236}">
                <a16:creationId xmlns:a16="http://schemas.microsoft.com/office/drawing/2014/main" id="{67EE6CD9-65D7-FCDB-8CC0-0FC9D5E91E3C}"/>
              </a:ext>
            </a:extLst>
          </p:cNvPr>
          <p:cNvPicPr>
            <a:picLocks noChangeAspect="1"/>
          </p:cNvPicPr>
          <p:nvPr/>
        </p:nvPicPr>
        <p:blipFill>
          <a:blip r:embed="rId2"/>
          <a:stretch>
            <a:fillRect/>
          </a:stretch>
        </p:blipFill>
        <p:spPr>
          <a:xfrm>
            <a:off x="7023676" y="2241353"/>
            <a:ext cx="5168324" cy="4616648"/>
          </a:xfrm>
          <a:prstGeom prst="rect">
            <a:avLst/>
          </a:prstGeom>
        </p:spPr>
      </p:pic>
      <p:sp>
        <p:nvSpPr>
          <p:cNvPr id="2" name="Tekstiruutu 1">
            <a:extLst>
              <a:ext uri="{FF2B5EF4-FFF2-40B4-BE49-F238E27FC236}">
                <a16:creationId xmlns:a16="http://schemas.microsoft.com/office/drawing/2014/main" id="{5C5F697D-4DB4-FB66-C1D2-E918B36B303C}"/>
              </a:ext>
            </a:extLst>
          </p:cNvPr>
          <p:cNvSpPr txBox="1"/>
          <p:nvPr/>
        </p:nvSpPr>
        <p:spPr>
          <a:xfrm>
            <a:off x="399029" y="1511496"/>
            <a:ext cx="6696744" cy="4616648"/>
          </a:xfrm>
          <a:prstGeom prst="rect">
            <a:avLst/>
          </a:prstGeom>
          <a:noFill/>
        </p:spPr>
        <p:txBody>
          <a:bodyPr wrap="square" rtlCol="0">
            <a:spAutoFit/>
          </a:bodyPr>
          <a:lstStyle/>
          <a:p>
            <a:pPr marL="285750" indent="-285750">
              <a:buFont typeface="Arial" panose="020B0604020202020204" pitchFamily="34" charset="0"/>
              <a:buChar char="•"/>
            </a:pPr>
            <a:r>
              <a:rPr lang="fi-FI" sz="1400" dirty="0"/>
              <a:t>1900-luvun alkupuolella Palopuron avoin maisema muodostui jo pääosin pelloista ja enää muutamia metsäalueita oli raivaamatta. </a:t>
            </a:r>
          </a:p>
          <a:p>
            <a:pPr marL="742950" lvl="1" indent="-285750">
              <a:buFont typeface="Arial" panose="020B0604020202020204" pitchFamily="34" charset="0"/>
              <a:buChar char="•"/>
            </a:pPr>
            <a:r>
              <a:rPr lang="fi-FI" sz="1400" dirty="0"/>
              <a:t>Vuoden 1938 topografiakartan mukaan niittyjä oli jäljellä enää Palojoen yläjuoksun peltoaukealla joen varressa sekä </a:t>
            </a:r>
            <a:r>
              <a:rPr lang="fi-FI" sz="1400" dirty="0" err="1"/>
              <a:t>Juvankosken</a:t>
            </a:r>
            <a:r>
              <a:rPr lang="fi-FI" sz="1400" dirty="0"/>
              <a:t> kohdalla Palojoen rannoilla.</a:t>
            </a:r>
          </a:p>
          <a:p>
            <a:pPr marL="285750" indent="-285750">
              <a:buFont typeface="Arial" panose="020B0604020202020204" pitchFamily="34" charset="0"/>
              <a:buChar char="•"/>
            </a:pPr>
            <a:r>
              <a:rPr lang="fi-FI" sz="1400" dirty="0"/>
              <a:t>1900-luvulla kylän elämä vilkastui ja maatalous vähitellen koneellistui.</a:t>
            </a:r>
          </a:p>
          <a:p>
            <a:pPr marL="742950" lvl="1" indent="-285750">
              <a:buFont typeface="Arial" panose="020B0604020202020204" pitchFamily="34" charset="0"/>
              <a:buChar char="•"/>
            </a:pPr>
            <a:r>
              <a:rPr lang="fi-FI" sz="1400" dirty="0"/>
              <a:t>Palopuro sai oman Palojoki- nimisen junaseisakkeen, joka avattiin 1905</a:t>
            </a:r>
          </a:p>
          <a:p>
            <a:pPr marL="742950" lvl="1" indent="-285750">
              <a:buFont typeface="Arial" panose="020B0604020202020204" pitchFamily="34" charset="0"/>
              <a:buChar char="•"/>
            </a:pPr>
            <a:r>
              <a:rPr lang="fi-FI" sz="1400" dirty="0"/>
              <a:t>Vuonna 1936 asema siirrettiin lähemmäs nykyistä taajamaa ns. ”kaupan mäkeen” ja rakennettiin puinen laiturirakennus vastapäätä radanvartijan mökkiä. </a:t>
            </a:r>
          </a:p>
          <a:p>
            <a:pPr marL="742950" lvl="1" indent="-285750">
              <a:buFont typeface="Arial" panose="020B0604020202020204" pitchFamily="34" charset="0"/>
              <a:buChar char="•"/>
            </a:pPr>
            <a:r>
              <a:rPr lang="fi-FI" sz="1400" dirty="0"/>
              <a:t>Kylän oma koulu aloitti toimintansa syksyllä1957. </a:t>
            </a:r>
          </a:p>
          <a:p>
            <a:pPr marL="742950" lvl="1" indent="-285750">
              <a:buFont typeface="Arial" panose="020B0604020202020204" pitchFamily="34" charset="0"/>
              <a:buChar char="•"/>
            </a:pPr>
            <a:r>
              <a:rPr lang="fi-FI" sz="1400" dirty="0"/>
              <a:t>1950-1990-lukujen aikana Palopurolla oli koulun ja kaupan lisäksi myös muita palveluita: mm. neuvola, kirjasto, kirjastoauto, laiturirakennuksessa toiminut posti, postipankki, linja-autoliikenne, junaseisake, myöhemmin kauppa-auto (2-3 kpl) ja kirjastoauto. </a:t>
            </a:r>
          </a:p>
          <a:p>
            <a:pPr marL="285750" indent="-285750">
              <a:buFont typeface="Arial" panose="020B0604020202020204" pitchFamily="34" charset="0"/>
              <a:buChar char="•"/>
            </a:pPr>
            <a:r>
              <a:rPr lang="fi-FI" sz="1400" dirty="0"/>
              <a:t>Lisää asukkaita Palopurolle saatiin sotien jälkeen, kun asutustilallisia muutti mm. Heikkilän maista palstoitetulle ns. Palopuron taajamaan alueelle sekä </a:t>
            </a:r>
            <a:r>
              <a:rPr lang="fi-FI" sz="1400" dirty="0" err="1"/>
              <a:t>Knehtilän</a:t>
            </a:r>
            <a:r>
              <a:rPr lang="fi-FI" sz="1400" dirty="0"/>
              <a:t> maista lohkotuille Siltalantien varren siirtolaispalstoille.</a:t>
            </a:r>
          </a:p>
          <a:p>
            <a:pPr marL="285750" indent="-285750">
              <a:buFont typeface="Arial" panose="020B0604020202020204" pitchFamily="34" charset="0"/>
              <a:buChar char="•"/>
            </a:pPr>
            <a:r>
              <a:rPr lang="fi-FI" sz="1400" dirty="0"/>
              <a:t>Palvelut ovat 1980-luvulta lähtien yksi toisensa jälkeen kuitenkin lopettaneet toimintansa.</a:t>
            </a:r>
          </a:p>
        </p:txBody>
      </p:sp>
    </p:spTree>
    <p:extLst>
      <p:ext uri="{BB962C8B-B14F-4D97-AF65-F5344CB8AC3E}">
        <p14:creationId xmlns:p14="http://schemas.microsoft.com/office/powerpoint/2010/main" val="534183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007A7C0-8B9C-4759-9D35-C8212D212998}" type="datetime1">
              <a:rPr lang="fi-FI" smtClean="0"/>
              <a:t>9.12.2024</a:t>
            </a:fld>
            <a:endParaRPr lang="fi-FI" dirty="0"/>
          </a:p>
        </p:txBody>
      </p:sp>
      <p:sp>
        <p:nvSpPr>
          <p:cNvPr id="8" name="Slide Number Placeholder 7"/>
          <p:cNvSpPr>
            <a:spLocks noGrp="1"/>
          </p:cNvSpPr>
          <p:nvPr>
            <p:ph type="sldNum" sz="quarter" idx="12"/>
          </p:nvPr>
        </p:nvSpPr>
        <p:spPr/>
        <p:txBody>
          <a:bodyPr/>
          <a:lstStyle/>
          <a:p>
            <a:fld id="{E8E33083-8C97-4BC5-A5C9-F7E14D62070B}" type="slidenum">
              <a:rPr lang="fi-FI" smtClean="0"/>
              <a:t>23</a:t>
            </a:fld>
            <a:endParaRPr lang="fi-FI"/>
          </a:p>
        </p:txBody>
      </p:sp>
      <p:sp>
        <p:nvSpPr>
          <p:cNvPr id="11" name="Tekstiruutu 10">
            <a:extLst>
              <a:ext uri="{FF2B5EF4-FFF2-40B4-BE49-F238E27FC236}">
                <a16:creationId xmlns:a16="http://schemas.microsoft.com/office/drawing/2014/main" id="{81C148DC-B4ED-AFBD-3325-12AB6127B724}"/>
              </a:ext>
            </a:extLst>
          </p:cNvPr>
          <p:cNvSpPr txBox="1"/>
          <p:nvPr/>
        </p:nvSpPr>
        <p:spPr>
          <a:xfrm>
            <a:off x="362526" y="1427536"/>
            <a:ext cx="11134148" cy="4031873"/>
          </a:xfrm>
          <a:prstGeom prst="rect">
            <a:avLst/>
          </a:prstGeom>
          <a:noFill/>
        </p:spPr>
        <p:txBody>
          <a:bodyPr wrap="square" rtlCol="0">
            <a:spAutoFit/>
          </a:bodyPr>
          <a:lstStyle/>
          <a:p>
            <a:pPr marL="285750" indent="-285750">
              <a:buFont typeface="Arial" panose="020B0604020202020204" pitchFamily="34" charset="0"/>
              <a:buChar char="•"/>
            </a:pPr>
            <a:r>
              <a:rPr lang="fi-FI" sz="1500" dirty="0"/>
              <a:t>Yli-Juvan, Mäntymäen (hirressä vuosiluku 1812) ja Harakan (hirressä merkintä 1897) päärakennukset sekä mahdollisesti myös Leveämäen päärakennus ovat alueen vanhimpia päärakennuksia, arviolta 1800-luvun puolelta tai vuosisadan vaihteessa rakennettuja. </a:t>
            </a:r>
          </a:p>
          <a:p>
            <a:pPr marL="285750" indent="-285750">
              <a:buFont typeface="Arial" panose="020B0604020202020204" pitchFamily="34" charset="0"/>
              <a:buChar char="•"/>
            </a:pPr>
            <a:r>
              <a:rPr lang="fi-FI" sz="1500" dirty="0" err="1"/>
              <a:t>Knehtilän</a:t>
            </a:r>
            <a:r>
              <a:rPr lang="fi-FI" sz="1500" dirty="0"/>
              <a:t> vanha päärakennus oli Koskisen mukaan rakennettu 1838 (laajennettu 1860) (Koskinen 2014,7).</a:t>
            </a:r>
          </a:p>
          <a:p>
            <a:pPr marL="742950" lvl="1" indent="-285750">
              <a:buFont typeface="Arial" panose="020B0604020202020204" pitchFamily="34" charset="0"/>
              <a:buChar char="•"/>
            </a:pPr>
            <a:r>
              <a:rPr lang="fi-FI" sz="1500" dirty="0"/>
              <a:t>Vuoden 1933 navetan palon jälkeen </a:t>
            </a:r>
            <a:r>
              <a:rPr lang="fi-FI" sz="1500" dirty="0" err="1"/>
              <a:t>Knehtilän</a:t>
            </a:r>
            <a:r>
              <a:rPr lang="fi-FI" sz="1500" dirty="0"/>
              <a:t> päärakennus ja talousrakennukset päätettiin siirtää nykyiselle paikalleen ja vanhasta päärakennuksesta purettiin puolet uutta, vuonna 1935 valmistunutta, nykyistä </a:t>
            </a:r>
            <a:r>
              <a:rPr lang="fi-FI" sz="1500" dirty="0" err="1"/>
              <a:t>Knehtilän</a:t>
            </a:r>
            <a:r>
              <a:rPr lang="fi-FI" sz="1500" dirty="0"/>
              <a:t> (Eerolan) päärakennusta varten. </a:t>
            </a:r>
          </a:p>
          <a:p>
            <a:pPr marL="742950" lvl="1" indent="-285750">
              <a:buFont typeface="Arial" panose="020B0604020202020204" pitchFamily="34" charset="0"/>
              <a:buChar char="•"/>
            </a:pPr>
            <a:r>
              <a:rPr lang="fi-FI" sz="1500" dirty="0"/>
              <a:t>Toinen puoli on säilynyt hirsirunkona Vähä-</a:t>
            </a:r>
            <a:r>
              <a:rPr lang="fi-FI" sz="1500" dirty="0" err="1"/>
              <a:t>Knehtilän</a:t>
            </a:r>
            <a:r>
              <a:rPr lang="fi-FI" sz="1500" dirty="0"/>
              <a:t> päärakennuksessa (ns. salin puoli). </a:t>
            </a:r>
          </a:p>
          <a:p>
            <a:pPr marL="285750" indent="-285750">
              <a:buFont typeface="Arial" panose="020B0604020202020204" pitchFamily="34" charset="0"/>
              <a:buChar char="•"/>
            </a:pPr>
            <a:r>
              <a:rPr lang="fi-FI" sz="1500" dirty="0"/>
              <a:t>Alkuperäisen asunsa pääosin säilyttäneitä päärakennuksia ovat mm. </a:t>
            </a:r>
            <a:r>
              <a:rPr lang="fi-FI" sz="1500" dirty="0" err="1"/>
              <a:t>Knehtilän</a:t>
            </a:r>
            <a:r>
              <a:rPr lang="fi-FI" sz="1500" dirty="0"/>
              <a:t> uusi päärakennus, Yli-Juvan, Mäntymäen, Poltin, Nummimäen, Harakan, Heikkilän, Juvan (vanha päärakennus), Leveämäen ja Mäkilän päärakennukset. </a:t>
            </a:r>
          </a:p>
          <a:p>
            <a:pPr marL="285750" indent="-285750">
              <a:buFont typeface="Arial" panose="020B0604020202020204" pitchFamily="34" charset="0"/>
              <a:buChar char="•"/>
            </a:pPr>
            <a:r>
              <a:rPr lang="fi-FI" sz="1500" dirty="0"/>
              <a:t>Suurin osa säilyneistä vanhoista päärakennuksista on 1900-luvun alusta, 20- ja 30-luvuilta. </a:t>
            </a:r>
          </a:p>
          <a:p>
            <a:pPr marL="285750" indent="-285750">
              <a:buFont typeface="Arial" panose="020B0604020202020204" pitchFamily="34" charset="0"/>
              <a:buChar char="•"/>
            </a:pPr>
            <a:r>
              <a:rPr lang="fi-FI" sz="1500" dirty="0"/>
              <a:t>1900-luvun alkupuolella monia maatilarakennuksia uudistettiin rakennusmestari Heikki </a:t>
            </a:r>
            <a:r>
              <a:rPr lang="fi-FI" sz="1500" dirty="0" err="1"/>
              <a:t>Siikosen</a:t>
            </a:r>
            <a:r>
              <a:rPr lang="fi-FI" sz="1500" dirty="0"/>
              <a:t> toimesta: mm. Tallbackan, Eerolan ja Harakan koko rakennuskanta uusittiin. </a:t>
            </a:r>
          </a:p>
          <a:p>
            <a:pPr marL="742950" lvl="1" indent="-285750">
              <a:buFont typeface="Arial" panose="020B0604020202020204" pitchFamily="34" charset="0"/>
              <a:buChar char="•"/>
            </a:pPr>
            <a:r>
              <a:rPr lang="fi-FI" sz="1500" dirty="0" err="1"/>
              <a:t>Siikosen</a:t>
            </a:r>
            <a:r>
              <a:rPr lang="fi-FI" sz="1500" dirty="0"/>
              <a:t> suunnittelemia ovat myös Yli-Juholan ja Katilan karjarakennukset. Palopuron </a:t>
            </a:r>
          </a:p>
          <a:p>
            <a:pPr marL="742950" lvl="1" indent="-285750">
              <a:buFont typeface="Arial" panose="020B0604020202020204" pitchFamily="34" charset="0"/>
              <a:buChar char="•"/>
            </a:pPr>
            <a:r>
              <a:rPr lang="fi-FI" sz="1500" dirty="0"/>
              <a:t>asukkaiden mukaan myös Juvan 1920-luvulta peräisin oleva vanha päärakennus sekä Kuusiston ja Kokkosen (eli Nummimäki) päärakennukset olisivat </a:t>
            </a:r>
            <a:r>
              <a:rPr lang="fi-FI" sz="1500" dirty="0" err="1"/>
              <a:t>Siikosen</a:t>
            </a:r>
            <a:r>
              <a:rPr lang="fi-FI" sz="1500" dirty="0"/>
              <a:t> suunnittelemia </a:t>
            </a:r>
          </a:p>
          <a:p>
            <a:pPr marL="285750" indent="-285750">
              <a:buFont typeface="Arial" panose="020B0604020202020204" pitchFamily="34" charset="0"/>
              <a:buChar char="•"/>
            </a:pPr>
            <a:endParaRPr lang="fi-FI" sz="1600" dirty="0"/>
          </a:p>
        </p:txBody>
      </p:sp>
      <p:sp>
        <p:nvSpPr>
          <p:cNvPr id="12" name="Otsikko 1">
            <a:extLst>
              <a:ext uri="{FF2B5EF4-FFF2-40B4-BE49-F238E27FC236}">
                <a16:creationId xmlns:a16="http://schemas.microsoft.com/office/drawing/2014/main" id="{DD789699-1A33-F4D9-D500-DE01047C7BF4}"/>
              </a:ext>
            </a:extLst>
          </p:cNvPr>
          <p:cNvSpPr txBox="1">
            <a:spLocks/>
          </p:cNvSpPr>
          <p:nvPr/>
        </p:nvSpPr>
        <p:spPr>
          <a:xfrm>
            <a:off x="710782" y="584929"/>
            <a:ext cx="8337546" cy="89429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fi-FI" sz="1800" b="1" dirty="0"/>
              <a:t>Charlotta Tannerin diplomityö Aalto-yliopistolle (2017) </a:t>
            </a:r>
            <a:br>
              <a:rPr lang="fi-FI" sz="3200" b="1" dirty="0"/>
            </a:br>
            <a:r>
              <a:rPr lang="fi-FI" sz="3200" b="1" dirty="0"/>
              <a:t>Rakennushistoria</a:t>
            </a:r>
            <a:endParaRPr lang="fi-FI" sz="1800" b="1" dirty="0"/>
          </a:p>
        </p:txBody>
      </p:sp>
      <p:sp>
        <p:nvSpPr>
          <p:cNvPr id="13" name="Alaotsikko 2">
            <a:extLst>
              <a:ext uri="{FF2B5EF4-FFF2-40B4-BE49-F238E27FC236}">
                <a16:creationId xmlns:a16="http://schemas.microsoft.com/office/drawing/2014/main" id="{9C23C91A-CE09-6F45-1496-0BA97B46A4F0}"/>
              </a:ext>
            </a:extLst>
          </p:cNvPr>
          <p:cNvSpPr txBox="1">
            <a:spLocks/>
          </p:cNvSpPr>
          <p:nvPr/>
        </p:nvSpPr>
        <p:spPr>
          <a:xfrm>
            <a:off x="695325" y="398902"/>
            <a:ext cx="5976664" cy="27699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Clr>
                <a:schemeClr val="accent1"/>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38163" indent="-27305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809625" indent="-27146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074738" indent="-26511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347788" indent="-273050"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6pPr>
            <a:lvl7pPr marL="1612900"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7pPr>
            <a:lvl8pPr marL="1884363" indent="-27146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149475"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9pPr>
          </a:lstStyle>
          <a:p>
            <a:r>
              <a:rPr lang="fi-FI" b="1" dirty="0">
                <a:solidFill>
                  <a:schemeClr val="accent1"/>
                </a:solidFill>
              </a:rPr>
              <a:t>Palopuron osayleiskaava</a:t>
            </a:r>
          </a:p>
        </p:txBody>
      </p:sp>
      <p:pic>
        <p:nvPicPr>
          <p:cNvPr id="3" name="Kuva 2">
            <a:extLst>
              <a:ext uri="{FF2B5EF4-FFF2-40B4-BE49-F238E27FC236}">
                <a16:creationId xmlns:a16="http://schemas.microsoft.com/office/drawing/2014/main" id="{600668F3-A945-9569-D9C3-3A84C9EBCA5A}"/>
              </a:ext>
            </a:extLst>
          </p:cNvPr>
          <p:cNvPicPr>
            <a:picLocks noChangeAspect="1"/>
          </p:cNvPicPr>
          <p:nvPr/>
        </p:nvPicPr>
        <p:blipFill>
          <a:blip r:embed="rId2"/>
          <a:stretch>
            <a:fillRect/>
          </a:stretch>
        </p:blipFill>
        <p:spPr>
          <a:xfrm>
            <a:off x="562390" y="5197104"/>
            <a:ext cx="2160240" cy="1647497"/>
          </a:xfrm>
          <a:prstGeom prst="rect">
            <a:avLst/>
          </a:prstGeom>
        </p:spPr>
      </p:pic>
      <p:pic>
        <p:nvPicPr>
          <p:cNvPr id="5" name="Kuva 4">
            <a:extLst>
              <a:ext uri="{FF2B5EF4-FFF2-40B4-BE49-F238E27FC236}">
                <a16:creationId xmlns:a16="http://schemas.microsoft.com/office/drawing/2014/main" id="{95F8869F-9102-45C3-328B-40E5331730EF}"/>
              </a:ext>
            </a:extLst>
          </p:cNvPr>
          <p:cNvPicPr>
            <a:picLocks noChangeAspect="1"/>
          </p:cNvPicPr>
          <p:nvPr/>
        </p:nvPicPr>
        <p:blipFill>
          <a:blip r:embed="rId3"/>
          <a:stretch>
            <a:fillRect/>
          </a:stretch>
        </p:blipFill>
        <p:spPr>
          <a:xfrm>
            <a:off x="2817740" y="5197104"/>
            <a:ext cx="2137137" cy="1649996"/>
          </a:xfrm>
          <a:prstGeom prst="rect">
            <a:avLst/>
          </a:prstGeom>
        </p:spPr>
      </p:pic>
      <p:pic>
        <p:nvPicPr>
          <p:cNvPr id="9" name="Kuva 8">
            <a:extLst>
              <a:ext uri="{FF2B5EF4-FFF2-40B4-BE49-F238E27FC236}">
                <a16:creationId xmlns:a16="http://schemas.microsoft.com/office/drawing/2014/main" id="{9EA34585-BE88-1CC0-A175-B645BE8B58EE}"/>
              </a:ext>
            </a:extLst>
          </p:cNvPr>
          <p:cNvPicPr>
            <a:picLocks noChangeAspect="1"/>
          </p:cNvPicPr>
          <p:nvPr/>
        </p:nvPicPr>
        <p:blipFill>
          <a:blip r:embed="rId4"/>
          <a:stretch>
            <a:fillRect/>
          </a:stretch>
        </p:blipFill>
        <p:spPr>
          <a:xfrm>
            <a:off x="5015880" y="5207700"/>
            <a:ext cx="2857219" cy="1675242"/>
          </a:xfrm>
          <a:prstGeom prst="rect">
            <a:avLst/>
          </a:prstGeom>
        </p:spPr>
      </p:pic>
      <p:pic>
        <p:nvPicPr>
          <p:cNvPr id="14" name="Kuva 13">
            <a:extLst>
              <a:ext uri="{FF2B5EF4-FFF2-40B4-BE49-F238E27FC236}">
                <a16:creationId xmlns:a16="http://schemas.microsoft.com/office/drawing/2014/main" id="{9BF907E4-3240-25C4-B56E-F2E07D845D01}"/>
              </a:ext>
            </a:extLst>
          </p:cNvPr>
          <p:cNvPicPr>
            <a:picLocks noChangeAspect="1"/>
          </p:cNvPicPr>
          <p:nvPr/>
        </p:nvPicPr>
        <p:blipFill>
          <a:blip r:embed="rId5"/>
          <a:stretch>
            <a:fillRect/>
          </a:stretch>
        </p:blipFill>
        <p:spPr>
          <a:xfrm>
            <a:off x="8005828" y="5207700"/>
            <a:ext cx="2349650" cy="1681770"/>
          </a:xfrm>
          <a:prstGeom prst="rect">
            <a:avLst/>
          </a:prstGeom>
        </p:spPr>
      </p:pic>
      <p:pic>
        <p:nvPicPr>
          <p:cNvPr id="16" name="Kuva 15">
            <a:extLst>
              <a:ext uri="{FF2B5EF4-FFF2-40B4-BE49-F238E27FC236}">
                <a16:creationId xmlns:a16="http://schemas.microsoft.com/office/drawing/2014/main" id="{3EB14A56-7A6C-6088-4C4E-79074BB70362}"/>
              </a:ext>
            </a:extLst>
          </p:cNvPr>
          <p:cNvPicPr>
            <a:picLocks noChangeAspect="1"/>
          </p:cNvPicPr>
          <p:nvPr/>
        </p:nvPicPr>
        <p:blipFill>
          <a:blip r:embed="rId6"/>
          <a:stretch>
            <a:fillRect/>
          </a:stretch>
        </p:blipFill>
        <p:spPr>
          <a:xfrm>
            <a:off x="10463736" y="5197104"/>
            <a:ext cx="1290921" cy="1692366"/>
          </a:xfrm>
          <a:prstGeom prst="rect">
            <a:avLst/>
          </a:prstGeom>
        </p:spPr>
      </p:pic>
    </p:spTree>
    <p:extLst>
      <p:ext uri="{BB962C8B-B14F-4D97-AF65-F5344CB8AC3E}">
        <p14:creationId xmlns:p14="http://schemas.microsoft.com/office/powerpoint/2010/main" val="3868296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007A7C0-8B9C-4759-9D35-C8212D212998}" type="datetime1">
              <a:rPr lang="fi-FI" smtClean="0"/>
              <a:t>9.12.2024</a:t>
            </a:fld>
            <a:endParaRPr lang="fi-FI" dirty="0"/>
          </a:p>
        </p:txBody>
      </p:sp>
      <p:sp>
        <p:nvSpPr>
          <p:cNvPr id="8" name="Slide Number Placeholder 7"/>
          <p:cNvSpPr>
            <a:spLocks noGrp="1"/>
          </p:cNvSpPr>
          <p:nvPr>
            <p:ph type="sldNum" sz="quarter" idx="12"/>
          </p:nvPr>
        </p:nvSpPr>
        <p:spPr/>
        <p:txBody>
          <a:bodyPr/>
          <a:lstStyle/>
          <a:p>
            <a:fld id="{E8E33083-8C97-4BC5-A5C9-F7E14D62070B}" type="slidenum">
              <a:rPr lang="fi-FI" smtClean="0"/>
              <a:t>24</a:t>
            </a:fld>
            <a:endParaRPr lang="fi-FI"/>
          </a:p>
        </p:txBody>
      </p:sp>
      <p:sp>
        <p:nvSpPr>
          <p:cNvPr id="12" name="Otsikko 1">
            <a:extLst>
              <a:ext uri="{FF2B5EF4-FFF2-40B4-BE49-F238E27FC236}">
                <a16:creationId xmlns:a16="http://schemas.microsoft.com/office/drawing/2014/main" id="{DD789699-1A33-F4D9-D500-DE01047C7BF4}"/>
              </a:ext>
            </a:extLst>
          </p:cNvPr>
          <p:cNvSpPr txBox="1">
            <a:spLocks/>
          </p:cNvSpPr>
          <p:nvPr/>
        </p:nvSpPr>
        <p:spPr>
          <a:xfrm>
            <a:off x="710782" y="584929"/>
            <a:ext cx="6537345" cy="89429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fi-FI" sz="1800" b="1" dirty="0"/>
              <a:t>Charlotta Tannerin diplomityö Aalto-yliopistolle (2017) </a:t>
            </a:r>
            <a:br>
              <a:rPr lang="fi-FI" sz="3200" b="1" dirty="0"/>
            </a:br>
            <a:r>
              <a:rPr lang="fi-FI" sz="3200" b="1" dirty="0"/>
              <a:t>Kulttuuriympäristö</a:t>
            </a:r>
            <a:endParaRPr lang="fi-FI" sz="1800" b="1" dirty="0"/>
          </a:p>
        </p:txBody>
      </p:sp>
      <p:sp>
        <p:nvSpPr>
          <p:cNvPr id="13" name="Alaotsikko 2">
            <a:extLst>
              <a:ext uri="{FF2B5EF4-FFF2-40B4-BE49-F238E27FC236}">
                <a16:creationId xmlns:a16="http://schemas.microsoft.com/office/drawing/2014/main" id="{9C23C91A-CE09-6F45-1496-0BA97B46A4F0}"/>
              </a:ext>
            </a:extLst>
          </p:cNvPr>
          <p:cNvSpPr txBox="1">
            <a:spLocks/>
          </p:cNvSpPr>
          <p:nvPr/>
        </p:nvSpPr>
        <p:spPr>
          <a:xfrm>
            <a:off x="695325" y="398902"/>
            <a:ext cx="5976664" cy="27699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Clr>
                <a:schemeClr val="accent1"/>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38163" indent="-27305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809625" indent="-27146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074738" indent="-26511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347788" indent="-273050"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6pPr>
            <a:lvl7pPr marL="1612900"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7pPr>
            <a:lvl8pPr marL="1884363" indent="-27146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149475"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9pPr>
          </a:lstStyle>
          <a:p>
            <a:r>
              <a:rPr lang="fi-FI" b="1" dirty="0">
                <a:solidFill>
                  <a:schemeClr val="accent1"/>
                </a:solidFill>
              </a:rPr>
              <a:t>Palopuron osayleiskaava</a:t>
            </a:r>
          </a:p>
        </p:txBody>
      </p:sp>
      <p:pic>
        <p:nvPicPr>
          <p:cNvPr id="4" name="Kuva 3">
            <a:extLst>
              <a:ext uri="{FF2B5EF4-FFF2-40B4-BE49-F238E27FC236}">
                <a16:creationId xmlns:a16="http://schemas.microsoft.com/office/drawing/2014/main" id="{C2C20652-69FE-6202-AB13-9E54D16694F8}"/>
              </a:ext>
            </a:extLst>
          </p:cNvPr>
          <p:cNvPicPr>
            <a:picLocks noChangeAspect="1"/>
          </p:cNvPicPr>
          <p:nvPr/>
        </p:nvPicPr>
        <p:blipFill>
          <a:blip r:embed="rId2"/>
          <a:stretch>
            <a:fillRect/>
          </a:stretch>
        </p:blipFill>
        <p:spPr>
          <a:xfrm>
            <a:off x="4436786" y="1512818"/>
            <a:ext cx="7757978" cy="5331197"/>
          </a:xfrm>
          <a:prstGeom prst="rect">
            <a:avLst/>
          </a:prstGeom>
        </p:spPr>
      </p:pic>
      <p:pic>
        <p:nvPicPr>
          <p:cNvPr id="14" name="Kuva 13">
            <a:extLst>
              <a:ext uri="{FF2B5EF4-FFF2-40B4-BE49-F238E27FC236}">
                <a16:creationId xmlns:a16="http://schemas.microsoft.com/office/drawing/2014/main" id="{392D8F83-0C3B-2DF5-53AE-440F62C34B46}"/>
              </a:ext>
            </a:extLst>
          </p:cNvPr>
          <p:cNvPicPr>
            <a:picLocks noChangeAspect="1"/>
          </p:cNvPicPr>
          <p:nvPr/>
        </p:nvPicPr>
        <p:blipFill>
          <a:blip r:embed="rId3"/>
          <a:stretch>
            <a:fillRect/>
          </a:stretch>
        </p:blipFill>
        <p:spPr>
          <a:xfrm>
            <a:off x="7753" y="1512818"/>
            <a:ext cx="3596343" cy="3212326"/>
          </a:xfrm>
          <a:prstGeom prst="rect">
            <a:avLst/>
          </a:prstGeom>
        </p:spPr>
      </p:pic>
      <p:pic>
        <p:nvPicPr>
          <p:cNvPr id="16" name="Kuva 15">
            <a:extLst>
              <a:ext uri="{FF2B5EF4-FFF2-40B4-BE49-F238E27FC236}">
                <a16:creationId xmlns:a16="http://schemas.microsoft.com/office/drawing/2014/main" id="{C0297894-B7F6-E6FC-BB2D-96A6283EEFEA}"/>
              </a:ext>
            </a:extLst>
          </p:cNvPr>
          <p:cNvPicPr>
            <a:picLocks noChangeAspect="1"/>
          </p:cNvPicPr>
          <p:nvPr/>
        </p:nvPicPr>
        <p:blipFill>
          <a:blip r:embed="rId4"/>
          <a:stretch>
            <a:fillRect/>
          </a:stretch>
        </p:blipFill>
        <p:spPr>
          <a:xfrm>
            <a:off x="7753" y="4723011"/>
            <a:ext cx="3687775" cy="2237047"/>
          </a:xfrm>
          <a:prstGeom prst="rect">
            <a:avLst/>
          </a:prstGeom>
        </p:spPr>
      </p:pic>
    </p:spTree>
    <p:extLst>
      <p:ext uri="{BB962C8B-B14F-4D97-AF65-F5344CB8AC3E}">
        <p14:creationId xmlns:p14="http://schemas.microsoft.com/office/powerpoint/2010/main" val="1741826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007A7C0-8B9C-4759-9D35-C8212D212998}" type="datetime1">
              <a:rPr lang="fi-FI" smtClean="0"/>
              <a:t>9.12.2024</a:t>
            </a:fld>
            <a:endParaRPr lang="fi-FI" dirty="0"/>
          </a:p>
        </p:txBody>
      </p:sp>
      <p:sp>
        <p:nvSpPr>
          <p:cNvPr id="8" name="Slide Number Placeholder 7"/>
          <p:cNvSpPr>
            <a:spLocks noGrp="1"/>
          </p:cNvSpPr>
          <p:nvPr>
            <p:ph type="sldNum" sz="quarter" idx="12"/>
          </p:nvPr>
        </p:nvSpPr>
        <p:spPr/>
        <p:txBody>
          <a:bodyPr/>
          <a:lstStyle/>
          <a:p>
            <a:fld id="{E8E33083-8C97-4BC5-A5C9-F7E14D62070B}" type="slidenum">
              <a:rPr lang="fi-FI" smtClean="0"/>
              <a:t>25</a:t>
            </a:fld>
            <a:endParaRPr lang="fi-FI"/>
          </a:p>
        </p:txBody>
      </p:sp>
      <p:sp>
        <p:nvSpPr>
          <p:cNvPr id="11" name="Tekstiruutu 10">
            <a:extLst>
              <a:ext uri="{FF2B5EF4-FFF2-40B4-BE49-F238E27FC236}">
                <a16:creationId xmlns:a16="http://schemas.microsoft.com/office/drawing/2014/main" id="{81C148DC-B4ED-AFBD-3325-12AB6127B724}"/>
              </a:ext>
            </a:extLst>
          </p:cNvPr>
          <p:cNvSpPr txBox="1"/>
          <p:nvPr/>
        </p:nvSpPr>
        <p:spPr>
          <a:xfrm>
            <a:off x="334457" y="1502534"/>
            <a:ext cx="10946119" cy="5016758"/>
          </a:xfrm>
          <a:prstGeom prst="rect">
            <a:avLst/>
          </a:prstGeom>
          <a:noFill/>
        </p:spPr>
        <p:txBody>
          <a:bodyPr wrap="square" rtlCol="0">
            <a:spAutoFit/>
          </a:bodyPr>
          <a:lstStyle/>
          <a:p>
            <a:pPr marL="285750" indent="-285750">
              <a:buFont typeface="Arial" panose="020B0604020202020204" pitchFamily="34" charset="0"/>
              <a:buChar char="•"/>
            </a:pPr>
            <a:r>
              <a:rPr lang="fi-FI" sz="1600" dirty="0"/>
              <a:t>Palojoella on Palopuron maisemassa erityinen merkitys, mikä tekee osaltaan alueen maisemasta ainutlaatuisen. </a:t>
            </a:r>
          </a:p>
          <a:p>
            <a:pPr marL="742950" lvl="1" indent="-285750">
              <a:buFont typeface="Arial" panose="020B0604020202020204" pitchFamily="34" charset="0"/>
              <a:buChar char="•"/>
            </a:pPr>
            <a:r>
              <a:rPr lang="fi-FI" sz="1600" dirty="0"/>
              <a:t>Palojoki virtaa koko alueen halki ja sen uoman vaihteleva luonne luo maisemaan erilaisia maisematiloja. </a:t>
            </a:r>
          </a:p>
          <a:p>
            <a:pPr marL="742950" lvl="1" indent="-285750">
              <a:buFont typeface="Arial" panose="020B0604020202020204" pitchFamily="34" charset="0"/>
              <a:buChar char="•"/>
            </a:pPr>
            <a:r>
              <a:rPr lang="fi-FI" sz="1600" dirty="0"/>
              <a:t>Erityisen hienot  ovat etenkin </a:t>
            </a:r>
          </a:p>
          <a:p>
            <a:pPr marL="1200150" lvl="2" indent="-285750">
              <a:buFont typeface="Arial" panose="020B0604020202020204" pitchFamily="34" charset="0"/>
              <a:buChar char="•"/>
            </a:pPr>
            <a:r>
              <a:rPr lang="fi-FI" sz="1600" dirty="0"/>
              <a:t>pohjoisosan puusaarekkeinen, vanhan Palojoen tilan maiden läpi kulkeva osuus, </a:t>
            </a:r>
          </a:p>
          <a:p>
            <a:pPr marL="1200150" lvl="2" indent="-285750">
              <a:buFont typeface="Arial" panose="020B0604020202020204" pitchFamily="34" charset="0"/>
              <a:buChar char="•"/>
            </a:pPr>
            <a:r>
              <a:rPr lang="fi-FI" sz="1600" dirty="0" err="1"/>
              <a:t>Juvankosken</a:t>
            </a:r>
            <a:r>
              <a:rPr lang="fi-FI" sz="1600" dirty="0"/>
              <a:t> jyrkässä kalliouomassa kulkeva koski sekä </a:t>
            </a:r>
          </a:p>
          <a:p>
            <a:pPr marL="1200150" lvl="2" indent="-285750">
              <a:buFont typeface="Arial" panose="020B0604020202020204" pitchFamily="34" charset="0"/>
              <a:buChar char="•"/>
            </a:pPr>
            <a:r>
              <a:rPr lang="fi-FI" sz="1600" dirty="0"/>
              <a:t>eteläosan luonnontilainen mutkitteleva ja kasvillisuuden reunustama osuus </a:t>
            </a:r>
            <a:r>
              <a:rPr lang="fi-FI" sz="1600" dirty="0" err="1"/>
              <a:t>Nykiön</a:t>
            </a:r>
            <a:r>
              <a:rPr lang="fi-FI" sz="1600" dirty="0"/>
              <a:t> lähimaisemassa</a:t>
            </a:r>
          </a:p>
          <a:p>
            <a:pPr lvl="2"/>
            <a:endParaRPr lang="fi-FI" sz="1600" dirty="0"/>
          </a:p>
          <a:p>
            <a:pPr marL="554038" indent="-285750">
              <a:buFont typeface="Arial" panose="020B0604020202020204" pitchFamily="34" charset="0"/>
              <a:buChar char="•"/>
            </a:pPr>
            <a:r>
              <a:rPr lang="fi-FI" sz="1600" dirty="0"/>
              <a:t>Tyypillistä maisemaa on Palojoen keskiosan avoin ja tasainen jokilaakson peltomaisema, jota myös Palojokeen liittyvän </a:t>
            </a:r>
            <a:r>
              <a:rPr lang="fi-FI" sz="1600" dirty="0" err="1"/>
              <a:t>Heikinojan</a:t>
            </a:r>
            <a:r>
              <a:rPr lang="fi-FI" sz="1600" dirty="0"/>
              <a:t> laakso edustaa. </a:t>
            </a:r>
          </a:p>
          <a:p>
            <a:pPr marL="554038" indent="-285750">
              <a:buFont typeface="Arial" panose="020B0604020202020204" pitchFamily="34" charset="0"/>
              <a:buChar char="•"/>
            </a:pPr>
            <a:endParaRPr lang="fi-FI" sz="1600" dirty="0"/>
          </a:p>
          <a:p>
            <a:pPr marL="268288"/>
            <a:r>
              <a:rPr lang="fi-FI" sz="1600" dirty="0"/>
              <a:t>Ainutlaatuista…</a:t>
            </a:r>
          </a:p>
          <a:p>
            <a:pPr marL="554038" indent="-285750">
              <a:buFont typeface="Arial" panose="020B0604020202020204" pitchFamily="34" charset="0"/>
              <a:buChar char="•"/>
            </a:pPr>
            <a:r>
              <a:rPr lang="fi-FI" sz="1600" dirty="0"/>
              <a:t>Peltomaisemista selvästi poikkeavin peltoaukea on </a:t>
            </a:r>
            <a:r>
              <a:rPr lang="fi-FI" sz="1600" dirty="0" err="1"/>
              <a:t>Katilanpuron</a:t>
            </a:r>
            <a:r>
              <a:rPr lang="fi-FI" sz="1600" dirty="0"/>
              <a:t> kumpareinen ja paljon vanhaa rakennuskantaa sisältävä maisemakokonaisuus, josta Poltin, Juholan ja Katilan välisen visuaalisen yhteyden palauttaminen tekisi vieläkin hienomman.</a:t>
            </a:r>
          </a:p>
          <a:p>
            <a:pPr marL="554038" indent="-285750">
              <a:buFont typeface="Arial" panose="020B0604020202020204" pitchFamily="34" charset="0"/>
              <a:buChar char="•"/>
            </a:pPr>
            <a:r>
              <a:rPr lang="fi-FI" sz="1600" dirty="0"/>
              <a:t>moreeni- ja kalliokumpareet, jotka rajaavat peltomaisemaa pienempiin maisematiloihin.</a:t>
            </a:r>
          </a:p>
          <a:p>
            <a:pPr marL="554038" indent="-285750">
              <a:buFont typeface="Arial" panose="020B0604020202020204" pitchFamily="34" charset="0"/>
              <a:buChar char="•"/>
            </a:pPr>
            <a:r>
              <a:rPr lang="fi-FI" sz="1600" dirty="0"/>
              <a:t>Maiseman yksi kohokohta on ehdottomasti </a:t>
            </a:r>
            <a:r>
              <a:rPr lang="fi-FI" sz="1600" dirty="0" err="1"/>
              <a:t>Nykiön</a:t>
            </a:r>
            <a:r>
              <a:rPr lang="fi-FI" sz="1600" dirty="0"/>
              <a:t> kallioalue, jolla on tärkeä maisemallinen, mutta myös luontoarvoja ja virkistysarvoja lisäävä merkitys Palopurolle. </a:t>
            </a:r>
          </a:p>
          <a:p>
            <a:pPr marL="554038" indent="-285750">
              <a:buFont typeface="Arial" panose="020B0604020202020204" pitchFamily="34" charset="0"/>
              <a:buChar char="•"/>
            </a:pPr>
            <a:r>
              <a:rPr lang="fi-FI" sz="1600" dirty="0"/>
              <a:t>Selänteen reunaa kulkeva mutkitteleva Haapasaarentie taas kertoo alueen historiasta ja tarjoaa hienoa näkymiä Palopuron kulttuurimaisemaan. </a:t>
            </a:r>
          </a:p>
        </p:txBody>
      </p:sp>
      <p:sp>
        <p:nvSpPr>
          <p:cNvPr id="12" name="Otsikko 1">
            <a:extLst>
              <a:ext uri="{FF2B5EF4-FFF2-40B4-BE49-F238E27FC236}">
                <a16:creationId xmlns:a16="http://schemas.microsoft.com/office/drawing/2014/main" id="{DD789699-1A33-F4D9-D500-DE01047C7BF4}"/>
              </a:ext>
            </a:extLst>
          </p:cNvPr>
          <p:cNvSpPr txBox="1">
            <a:spLocks/>
          </p:cNvSpPr>
          <p:nvPr/>
        </p:nvSpPr>
        <p:spPr>
          <a:xfrm>
            <a:off x="710782" y="584929"/>
            <a:ext cx="8337546" cy="89429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fi-FI" sz="1800" b="1" dirty="0"/>
              <a:t>Charlotta Tannerin diplomityö Aalto-yliopistolle (2017) </a:t>
            </a:r>
            <a:br>
              <a:rPr lang="fi-FI" sz="3200" b="1" dirty="0"/>
            </a:br>
            <a:r>
              <a:rPr lang="fi-FI" sz="3200" b="1" dirty="0"/>
              <a:t>Maiseman henki ja ainutlaatuisuus</a:t>
            </a:r>
            <a:endParaRPr lang="fi-FI" sz="1800" b="1" dirty="0"/>
          </a:p>
        </p:txBody>
      </p:sp>
      <p:sp>
        <p:nvSpPr>
          <p:cNvPr id="13" name="Alaotsikko 2">
            <a:extLst>
              <a:ext uri="{FF2B5EF4-FFF2-40B4-BE49-F238E27FC236}">
                <a16:creationId xmlns:a16="http://schemas.microsoft.com/office/drawing/2014/main" id="{9C23C91A-CE09-6F45-1496-0BA97B46A4F0}"/>
              </a:ext>
            </a:extLst>
          </p:cNvPr>
          <p:cNvSpPr txBox="1">
            <a:spLocks/>
          </p:cNvSpPr>
          <p:nvPr/>
        </p:nvSpPr>
        <p:spPr>
          <a:xfrm>
            <a:off x="695325" y="398902"/>
            <a:ext cx="5976664" cy="27699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Clr>
                <a:schemeClr val="accent1"/>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38163" indent="-27305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809625" indent="-27146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074738" indent="-26511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347788" indent="-273050"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6pPr>
            <a:lvl7pPr marL="1612900"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7pPr>
            <a:lvl8pPr marL="1884363" indent="-27146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149475"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9pPr>
          </a:lstStyle>
          <a:p>
            <a:r>
              <a:rPr lang="fi-FI" b="1" dirty="0">
                <a:solidFill>
                  <a:schemeClr val="accent1"/>
                </a:solidFill>
              </a:rPr>
              <a:t>Palopuron osayleiskaava</a:t>
            </a:r>
          </a:p>
        </p:txBody>
      </p:sp>
    </p:spTree>
    <p:extLst>
      <p:ext uri="{BB962C8B-B14F-4D97-AF65-F5344CB8AC3E}">
        <p14:creationId xmlns:p14="http://schemas.microsoft.com/office/powerpoint/2010/main" val="194649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007A7C0-8B9C-4759-9D35-C8212D212998}" type="datetime1">
              <a:rPr lang="fi-FI" smtClean="0"/>
              <a:t>9.12.2024</a:t>
            </a:fld>
            <a:endParaRPr lang="fi-FI" dirty="0"/>
          </a:p>
        </p:txBody>
      </p:sp>
      <p:sp>
        <p:nvSpPr>
          <p:cNvPr id="8" name="Slide Number Placeholder 7"/>
          <p:cNvSpPr>
            <a:spLocks noGrp="1"/>
          </p:cNvSpPr>
          <p:nvPr>
            <p:ph type="sldNum" sz="quarter" idx="12"/>
          </p:nvPr>
        </p:nvSpPr>
        <p:spPr/>
        <p:txBody>
          <a:bodyPr/>
          <a:lstStyle/>
          <a:p>
            <a:fld id="{E8E33083-8C97-4BC5-A5C9-F7E14D62070B}" type="slidenum">
              <a:rPr lang="fi-FI" smtClean="0"/>
              <a:t>26</a:t>
            </a:fld>
            <a:endParaRPr lang="fi-FI"/>
          </a:p>
        </p:txBody>
      </p:sp>
      <p:sp>
        <p:nvSpPr>
          <p:cNvPr id="12" name="Otsikko 1">
            <a:extLst>
              <a:ext uri="{FF2B5EF4-FFF2-40B4-BE49-F238E27FC236}">
                <a16:creationId xmlns:a16="http://schemas.microsoft.com/office/drawing/2014/main" id="{DD789699-1A33-F4D9-D500-DE01047C7BF4}"/>
              </a:ext>
            </a:extLst>
          </p:cNvPr>
          <p:cNvSpPr txBox="1">
            <a:spLocks/>
          </p:cNvSpPr>
          <p:nvPr/>
        </p:nvSpPr>
        <p:spPr>
          <a:xfrm>
            <a:off x="710782" y="584929"/>
            <a:ext cx="6537345" cy="89429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fi-FI" sz="1800" b="1" dirty="0"/>
              <a:t>Charlotta Tannerin diplomityö Aalto-yliopistolle (2017) </a:t>
            </a:r>
            <a:br>
              <a:rPr lang="fi-FI" sz="3200" b="1" dirty="0"/>
            </a:br>
            <a:r>
              <a:rPr lang="fi-FI" sz="3200" b="1" dirty="0"/>
              <a:t>Maiseman ainutlaatuisuus</a:t>
            </a:r>
            <a:endParaRPr lang="fi-FI" sz="1800" b="1" dirty="0"/>
          </a:p>
        </p:txBody>
      </p:sp>
      <p:sp>
        <p:nvSpPr>
          <p:cNvPr id="13" name="Alaotsikko 2">
            <a:extLst>
              <a:ext uri="{FF2B5EF4-FFF2-40B4-BE49-F238E27FC236}">
                <a16:creationId xmlns:a16="http://schemas.microsoft.com/office/drawing/2014/main" id="{9C23C91A-CE09-6F45-1496-0BA97B46A4F0}"/>
              </a:ext>
            </a:extLst>
          </p:cNvPr>
          <p:cNvSpPr txBox="1">
            <a:spLocks/>
          </p:cNvSpPr>
          <p:nvPr/>
        </p:nvSpPr>
        <p:spPr>
          <a:xfrm>
            <a:off x="710782" y="446429"/>
            <a:ext cx="5976664" cy="27699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Clr>
                <a:schemeClr val="accent1"/>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38163" indent="-27305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809625" indent="-27146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074738" indent="-265113"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347788" indent="-273050"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6pPr>
            <a:lvl7pPr marL="1612900"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7pPr>
            <a:lvl8pPr marL="1884363" indent="-27146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149475"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9pPr>
          </a:lstStyle>
          <a:p>
            <a:r>
              <a:rPr lang="fi-FI" b="1" dirty="0">
                <a:solidFill>
                  <a:schemeClr val="accent1"/>
                </a:solidFill>
              </a:rPr>
              <a:t>Palopuron osayleiskaava</a:t>
            </a:r>
          </a:p>
        </p:txBody>
      </p:sp>
      <p:pic>
        <p:nvPicPr>
          <p:cNvPr id="3" name="Kuva 2">
            <a:extLst>
              <a:ext uri="{FF2B5EF4-FFF2-40B4-BE49-F238E27FC236}">
                <a16:creationId xmlns:a16="http://schemas.microsoft.com/office/drawing/2014/main" id="{18C269B9-8DA1-09F2-BAF8-15BBC5AC8A0D}"/>
              </a:ext>
            </a:extLst>
          </p:cNvPr>
          <p:cNvPicPr>
            <a:picLocks noChangeAspect="1"/>
          </p:cNvPicPr>
          <p:nvPr/>
        </p:nvPicPr>
        <p:blipFill>
          <a:blip r:embed="rId2"/>
          <a:stretch>
            <a:fillRect/>
          </a:stretch>
        </p:blipFill>
        <p:spPr>
          <a:xfrm>
            <a:off x="3807957" y="1473450"/>
            <a:ext cx="8384043" cy="5411343"/>
          </a:xfrm>
          <a:prstGeom prst="rect">
            <a:avLst/>
          </a:prstGeom>
        </p:spPr>
      </p:pic>
      <p:pic>
        <p:nvPicPr>
          <p:cNvPr id="6" name="Kuva 5">
            <a:extLst>
              <a:ext uri="{FF2B5EF4-FFF2-40B4-BE49-F238E27FC236}">
                <a16:creationId xmlns:a16="http://schemas.microsoft.com/office/drawing/2014/main" id="{2B0DC346-F63F-85C6-F07C-5C21F6EE83A0}"/>
              </a:ext>
            </a:extLst>
          </p:cNvPr>
          <p:cNvPicPr>
            <a:picLocks noChangeAspect="1"/>
          </p:cNvPicPr>
          <p:nvPr/>
        </p:nvPicPr>
        <p:blipFill>
          <a:blip r:embed="rId3"/>
          <a:stretch>
            <a:fillRect/>
          </a:stretch>
        </p:blipFill>
        <p:spPr>
          <a:xfrm>
            <a:off x="335360" y="1614693"/>
            <a:ext cx="3024336" cy="3228104"/>
          </a:xfrm>
          <a:prstGeom prst="rect">
            <a:avLst/>
          </a:prstGeom>
        </p:spPr>
      </p:pic>
    </p:spTree>
    <p:extLst>
      <p:ext uri="{BB962C8B-B14F-4D97-AF65-F5344CB8AC3E}">
        <p14:creationId xmlns:p14="http://schemas.microsoft.com/office/powerpoint/2010/main" val="4571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1A34B1-244C-92D2-0147-045E9340D147}"/>
              </a:ext>
            </a:extLst>
          </p:cNvPr>
          <p:cNvSpPr>
            <a:spLocks noGrp="1"/>
          </p:cNvSpPr>
          <p:nvPr>
            <p:ph type="title"/>
          </p:nvPr>
        </p:nvSpPr>
        <p:spPr/>
        <p:txBody>
          <a:bodyPr/>
          <a:lstStyle/>
          <a:p>
            <a:r>
              <a:rPr lang="fi-FI" dirty="0"/>
              <a:t>Palopuron arkeologinen inventointi</a:t>
            </a:r>
            <a:br>
              <a:rPr lang="fi-FI" dirty="0"/>
            </a:br>
            <a:r>
              <a:rPr lang="fi-FI" sz="2800" dirty="0"/>
              <a:t>Maanala Oy, 2023</a:t>
            </a:r>
            <a:endParaRPr lang="fi-FI" dirty="0"/>
          </a:p>
        </p:txBody>
      </p:sp>
      <p:pic>
        <p:nvPicPr>
          <p:cNvPr id="5" name="Kuva 4">
            <a:extLst>
              <a:ext uri="{FF2B5EF4-FFF2-40B4-BE49-F238E27FC236}">
                <a16:creationId xmlns:a16="http://schemas.microsoft.com/office/drawing/2014/main" id="{F6667614-F4EB-FD23-6624-AEC8DDEADF0C}"/>
              </a:ext>
            </a:extLst>
          </p:cNvPr>
          <p:cNvPicPr>
            <a:picLocks noChangeAspect="1"/>
          </p:cNvPicPr>
          <p:nvPr/>
        </p:nvPicPr>
        <p:blipFill>
          <a:blip r:embed="rId2"/>
          <a:stretch>
            <a:fillRect/>
          </a:stretch>
        </p:blipFill>
        <p:spPr>
          <a:xfrm>
            <a:off x="838200" y="1690687"/>
            <a:ext cx="6532887" cy="4621335"/>
          </a:xfrm>
          <a:prstGeom prst="rect">
            <a:avLst/>
          </a:prstGeom>
        </p:spPr>
      </p:pic>
      <p:sp>
        <p:nvSpPr>
          <p:cNvPr id="6" name="Tekstiruutu 5">
            <a:extLst>
              <a:ext uri="{FF2B5EF4-FFF2-40B4-BE49-F238E27FC236}">
                <a16:creationId xmlns:a16="http://schemas.microsoft.com/office/drawing/2014/main" id="{07405234-DE71-B723-E57A-4DF723B83670}"/>
              </a:ext>
            </a:extLst>
          </p:cNvPr>
          <p:cNvSpPr txBox="1"/>
          <p:nvPr/>
        </p:nvSpPr>
        <p:spPr>
          <a:xfrm>
            <a:off x="7717873" y="1690688"/>
            <a:ext cx="4222594" cy="3416320"/>
          </a:xfrm>
          <a:prstGeom prst="rect">
            <a:avLst/>
          </a:prstGeom>
          <a:noFill/>
        </p:spPr>
        <p:txBody>
          <a:bodyPr wrap="square" rtlCol="0">
            <a:spAutoFit/>
          </a:bodyPr>
          <a:lstStyle/>
          <a:p>
            <a:r>
              <a:rPr lang="fi-FI" dirty="0"/>
              <a:t>Inventoinnissa löydetyt arkeologiset kohteet kartalla.</a:t>
            </a:r>
          </a:p>
          <a:p>
            <a:r>
              <a:rPr lang="fi-FI" dirty="0"/>
              <a:t>Kohde 1 rajamerkki</a:t>
            </a:r>
          </a:p>
          <a:p>
            <a:r>
              <a:rPr lang="fi-FI" dirty="0"/>
              <a:t>Kohteet 2–3  puolustusvarustuksia. Kohteet ovat uusia ja niitä ehdotetaan </a:t>
            </a:r>
            <a:r>
              <a:rPr lang="fi-FI" dirty="0" err="1"/>
              <a:t>rekiste-röitäviksi</a:t>
            </a:r>
            <a:r>
              <a:rPr lang="fi-FI" dirty="0"/>
              <a:t> kiinteinä muinaisjäännöksinä. </a:t>
            </a:r>
          </a:p>
          <a:p>
            <a:r>
              <a:rPr lang="fi-FI" dirty="0"/>
              <a:t>Kohde 4 (oranssi piste) on jo entuudestaan tunnettu kivikautinen löytöpaikka.</a:t>
            </a:r>
          </a:p>
          <a:p>
            <a:r>
              <a:rPr lang="fi-FI" dirty="0"/>
              <a:t>Kohteet 5–8 ovat historiallisen ajan asuinpaikkoja, joista numerot 5–7 ovat uusia kohteita ja numero 8 oli jo ennen inventointia rekisterissä muuna kohteena. </a:t>
            </a:r>
          </a:p>
        </p:txBody>
      </p:sp>
      <p:sp>
        <p:nvSpPr>
          <p:cNvPr id="3" name="Tekstiruutu 2">
            <a:extLst>
              <a:ext uri="{FF2B5EF4-FFF2-40B4-BE49-F238E27FC236}">
                <a16:creationId xmlns:a16="http://schemas.microsoft.com/office/drawing/2014/main" id="{483138D2-BF64-F669-0001-B2CBDF93D9AF}"/>
              </a:ext>
            </a:extLst>
          </p:cNvPr>
          <p:cNvSpPr txBox="1"/>
          <p:nvPr/>
        </p:nvSpPr>
        <p:spPr>
          <a:xfrm>
            <a:off x="1638692" y="6308209"/>
            <a:ext cx="6079181" cy="369332"/>
          </a:xfrm>
          <a:prstGeom prst="rect">
            <a:avLst/>
          </a:prstGeom>
          <a:noFill/>
        </p:spPr>
        <p:txBody>
          <a:bodyPr wrap="square" rtlCol="0">
            <a:spAutoFit/>
          </a:bodyPr>
          <a:lstStyle/>
          <a:p>
            <a:r>
              <a:rPr lang="fi-FI"/>
              <a:t>Kartta: Johanna Rahtola, Maanala Oy</a:t>
            </a:r>
            <a:endParaRPr lang="fi-FI" dirty="0"/>
          </a:p>
        </p:txBody>
      </p:sp>
    </p:spTree>
    <p:extLst>
      <p:ext uri="{BB962C8B-B14F-4D97-AF65-F5344CB8AC3E}">
        <p14:creationId xmlns:p14="http://schemas.microsoft.com/office/powerpoint/2010/main" val="1407644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E8D23F75-1ACA-2695-5741-B10F9D83F453}"/>
              </a:ext>
            </a:extLst>
          </p:cNvPr>
          <p:cNvSpPr>
            <a:spLocks noGrp="1"/>
          </p:cNvSpPr>
          <p:nvPr>
            <p:ph type="title"/>
          </p:nvPr>
        </p:nvSpPr>
        <p:spPr>
          <a:xfrm>
            <a:off x="831850" y="417250"/>
            <a:ext cx="10515600" cy="790113"/>
          </a:xfrm>
        </p:spPr>
        <p:txBody>
          <a:bodyPr>
            <a:normAutofit fontScale="90000"/>
          </a:bodyPr>
          <a:lstStyle/>
          <a:p>
            <a:r>
              <a:rPr lang="fi-FI" dirty="0"/>
              <a:t>Palopuron asemanpaikkaselvitys</a:t>
            </a:r>
          </a:p>
        </p:txBody>
      </p:sp>
      <p:sp>
        <p:nvSpPr>
          <p:cNvPr id="4" name="Tekstin paikkamerkki 3">
            <a:extLst>
              <a:ext uri="{FF2B5EF4-FFF2-40B4-BE49-F238E27FC236}">
                <a16:creationId xmlns:a16="http://schemas.microsoft.com/office/drawing/2014/main" id="{39189E7D-3826-7478-8D21-F31BC59B4A1C}"/>
              </a:ext>
            </a:extLst>
          </p:cNvPr>
          <p:cNvSpPr>
            <a:spLocks noGrp="1"/>
          </p:cNvSpPr>
          <p:nvPr>
            <p:ph type="body" idx="1"/>
          </p:nvPr>
        </p:nvSpPr>
        <p:spPr>
          <a:xfrm>
            <a:off x="831850" y="1287263"/>
            <a:ext cx="10515600" cy="4802388"/>
          </a:xfrm>
        </p:spPr>
        <p:txBody>
          <a:bodyPr/>
          <a:lstStyle/>
          <a:p>
            <a:endParaRPr lang="fi-FI" dirty="0"/>
          </a:p>
        </p:txBody>
      </p:sp>
      <p:pic>
        <p:nvPicPr>
          <p:cNvPr id="6" name="Kuva 5">
            <a:extLst>
              <a:ext uri="{FF2B5EF4-FFF2-40B4-BE49-F238E27FC236}">
                <a16:creationId xmlns:a16="http://schemas.microsoft.com/office/drawing/2014/main" id="{5CAEAA6D-D273-6F6E-B56F-DBA05E9DAF2E}"/>
              </a:ext>
            </a:extLst>
          </p:cNvPr>
          <p:cNvPicPr>
            <a:picLocks noChangeAspect="1"/>
          </p:cNvPicPr>
          <p:nvPr/>
        </p:nvPicPr>
        <p:blipFill>
          <a:blip r:embed="rId2"/>
          <a:stretch>
            <a:fillRect/>
          </a:stretch>
        </p:blipFill>
        <p:spPr>
          <a:xfrm>
            <a:off x="844550" y="1287263"/>
            <a:ext cx="10678496" cy="6472554"/>
          </a:xfrm>
          <a:prstGeom prst="rect">
            <a:avLst/>
          </a:prstGeom>
        </p:spPr>
      </p:pic>
    </p:spTree>
    <p:extLst>
      <p:ext uri="{BB962C8B-B14F-4D97-AF65-F5344CB8AC3E}">
        <p14:creationId xmlns:p14="http://schemas.microsoft.com/office/powerpoint/2010/main" val="1747581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8ACD1B-A5C6-A24E-B02F-EB5D8D464C63}"/>
              </a:ext>
            </a:extLst>
          </p:cNvPr>
          <p:cNvSpPr>
            <a:spLocks noGrp="1"/>
          </p:cNvSpPr>
          <p:nvPr>
            <p:ph type="title"/>
          </p:nvPr>
        </p:nvSpPr>
        <p:spPr>
          <a:xfrm>
            <a:off x="838200" y="365126"/>
            <a:ext cx="10515600" cy="904382"/>
          </a:xfrm>
        </p:spPr>
        <p:txBody>
          <a:bodyPr/>
          <a:lstStyle/>
          <a:p>
            <a:r>
              <a:rPr lang="fi-FI" dirty="0"/>
              <a:t>Vaihtoehto 1</a:t>
            </a:r>
          </a:p>
        </p:txBody>
      </p:sp>
      <p:pic>
        <p:nvPicPr>
          <p:cNvPr id="4" name="Kuva 3">
            <a:extLst>
              <a:ext uri="{FF2B5EF4-FFF2-40B4-BE49-F238E27FC236}">
                <a16:creationId xmlns:a16="http://schemas.microsoft.com/office/drawing/2014/main" id="{F62B8F0F-E4B4-74EA-619A-2C7ABBD4F48C}"/>
              </a:ext>
            </a:extLst>
          </p:cNvPr>
          <p:cNvPicPr>
            <a:picLocks noChangeAspect="1"/>
          </p:cNvPicPr>
          <p:nvPr/>
        </p:nvPicPr>
        <p:blipFill>
          <a:blip r:embed="rId2"/>
          <a:stretch>
            <a:fillRect/>
          </a:stretch>
        </p:blipFill>
        <p:spPr>
          <a:xfrm>
            <a:off x="838199" y="1269508"/>
            <a:ext cx="10481303" cy="5501597"/>
          </a:xfrm>
          <a:prstGeom prst="rect">
            <a:avLst/>
          </a:prstGeom>
        </p:spPr>
      </p:pic>
    </p:spTree>
    <p:extLst>
      <p:ext uri="{BB962C8B-B14F-4D97-AF65-F5344CB8AC3E}">
        <p14:creationId xmlns:p14="http://schemas.microsoft.com/office/powerpoint/2010/main" val="3093525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7244-AC32-40AC-8EC9-ED6B138F99CF}"/>
              </a:ext>
            </a:extLst>
          </p:cNvPr>
          <p:cNvSpPr>
            <a:spLocks noGrp="1"/>
          </p:cNvSpPr>
          <p:nvPr>
            <p:ph type="title"/>
          </p:nvPr>
        </p:nvSpPr>
        <p:spPr/>
        <p:txBody>
          <a:bodyPr/>
          <a:lstStyle/>
          <a:p>
            <a:r>
              <a:rPr lang="fi-FI" sz="1800" dirty="0"/>
              <a:t>Kh 18.8.2014 Käynnistämispäätös</a:t>
            </a:r>
            <a:br>
              <a:rPr lang="fi-FI" dirty="0"/>
            </a:br>
            <a:r>
              <a:rPr lang="fi-FI" dirty="0"/>
              <a:t>Eteläinen kasvusuunta</a:t>
            </a:r>
          </a:p>
        </p:txBody>
      </p:sp>
      <p:sp>
        <p:nvSpPr>
          <p:cNvPr id="3" name="Subtitle 2">
            <a:extLst>
              <a:ext uri="{FF2B5EF4-FFF2-40B4-BE49-F238E27FC236}">
                <a16:creationId xmlns:a16="http://schemas.microsoft.com/office/drawing/2014/main" id="{6D57C63A-1E49-4C3F-A76A-8C6158C85074}"/>
              </a:ext>
            </a:extLst>
          </p:cNvPr>
          <p:cNvSpPr>
            <a:spLocks noGrp="1"/>
          </p:cNvSpPr>
          <p:nvPr>
            <p:ph idx="1"/>
          </p:nvPr>
        </p:nvSpPr>
        <p:spPr>
          <a:xfrm>
            <a:off x="526473" y="1484784"/>
            <a:ext cx="9235703" cy="4464496"/>
          </a:xfrm>
        </p:spPr>
        <p:txBody>
          <a:bodyPr>
            <a:noAutofit/>
          </a:bodyPr>
          <a:lstStyle/>
          <a:p>
            <a:pPr marL="285750" indent="-285750">
              <a:buFont typeface="Arial" panose="020B0604020202020204" pitchFamily="34" charset="0"/>
              <a:buChar char="•"/>
            </a:pPr>
            <a:r>
              <a:rPr lang="fi-FI" sz="1800" dirty="0"/>
              <a:t>Hyvinkään kaupungin strategian mukaan kaupunki kasvaa ja kehittyy osana metropolialuetta, mikä käytännössä tarkoittaa maankäytön laajenemista etelään pääradan suuntaisesti. </a:t>
            </a:r>
          </a:p>
          <a:p>
            <a:pPr marL="285750" indent="-285750">
              <a:buFont typeface="Arial" panose="020B0604020202020204" pitchFamily="34" charset="0"/>
              <a:buChar char="•"/>
            </a:pPr>
            <a:r>
              <a:rPr lang="fi-FI" sz="1800" dirty="0"/>
              <a:t>Eteläinen kasvusuunta valittiin edellisellä yleiskaavakierroksella, kun rakennemallityön perusteella osoitettiin uusi kaupunginosa VT 25:n eteläpuolelle (Yleiskaava1990/2010, </a:t>
            </a:r>
            <a:r>
              <a:rPr lang="fi-FI" sz="1800" dirty="0" err="1"/>
              <a:t>kv</a:t>
            </a:r>
            <a:r>
              <a:rPr lang="fi-FI" sz="1800" dirty="0"/>
              <a:t> 26.8.1992.</a:t>
            </a:r>
          </a:p>
          <a:p>
            <a:pPr marL="285750" indent="-285750">
              <a:buFont typeface="Arial" panose="020B0604020202020204" pitchFamily="34" charset="0"/>
              <a:buChar char="•"/>
            </a:pPr>
            <a:r>
              <a:rPr lang="fi-FI" sz="1800" dirty="0"/>
              <a:t>Keskustaajaman osayleiskaavassa 2030 (</a:t>
            </a:r>
            <a:r>
              <a:rPr lang="fi-FI" sz="1800" dirty="0" err="1"/>
              <a:t>kv</a:t>
            </a:r>
            <a:r>
              <a:rPr lang="fi-FI" sz="1800" dirty="0"/>
              <a:t> 16.4.2012) Metsäkaltevan eteläpuolelle on osoitettu asumisen reservialueita Palopuron suuntaan.</a:t>
            </a:r>
          </a:p>
          <a:p>
            <a:pPr marL="285750" indent="-285750">
              <a:buFont typeface="Arial" panose="020B0604020202020204" pitchFamily="34" charset="0"/>
              <a:buChar char="•"/>
            </a:pPr>
            <a:r>
              <a:rPr lang="fi-FI" sz="1800" dirty="0"/>
              <a:t>Uudenmaan 2. vaihemaakuntakaavassa (hyväksytty 23.3.2013) Palopuro on osoitettu päärataan tukeutuvana uutena asemanseutuna. Maakuntakaavassa edellytetään, että asemanseudun mitoitus ratkaistaan seudullisella tasolla ennen yksityiskohtaista suunnittelua.</a:t>
            </a:r>
          </a:p>
          <a:p>
            <a:pPr marL="285750" indent="-285750">
              <a:buFont typeface="Arial" panose="020B0604020202020204" pitchFamily="34" charset="0"/>
              <a:buChar char="•"/>
            </a:pPr>
            <a:r>
              <a:rPr lang="fi-FI" sz="1800" dirty="0"/>
              <a:t>Uusimaa 2050 –maakuntakaavakokonaisuus valmisteltiin vuosina 2016−2020. Maakuntavaltuusto hyväksyi kaavat 25.8.2020 ja maakuntahallitus päätti kaavojen voimaantulosta 7.12.2020.  Myös tähän kokonaisuuteen kuuluvassa Helsingin seudun maakuntakaavassa Palopuron alue on osoitettu uutena raideliikenteeseen tukeutuvana taajamatoimintojen kehittämisvyöhyke. Suunnittelumääräyksen mukaan mm. taajamatoimintojen kehittämisvyöhykkeen maankäyttö sekä uuden tai olevan raideliikenneyhteyden ja uuden aseman suunnittelu tulee kytkeä toisiinsa. </a:t>
            </a:r>
          </a:p>
        </p:txBody>
      </p:sp>
      <p:sp>
        <p:nvSpPr>
          <p:cNvPr id="7" name="Date Placeholder 6"/>
          <p:cNvSpPr>
            <a:spLocks noGrp="1"/>
          </p:cNvSpPr>
          <p:nvPr>
            <p:ph type="dt" sz="half" idx="10"/>
          </p:nvPr>
        </p:nvSpPr>
        <p:spPr/>
        <p:txBody>
          <a:bodyPr/>
          <a:lstStyle/>
          <a:p>
            <a:fld id="{0007A7C0-8B9C-4759-9D35-C8212D212998}" type="datetime1">
              <a:rPr lang="fi-FI" smtClean="0"/>
              <a:t>9.12.2024</a:t>
            </a:fld>
            <a:endParaRPr lang="fi-FI"/>
          </a:p>
        </p:txBody>
      </p:sp>
      <p:sp>
        <p:nvSpPr>
          <p:cNvPr id="8" name="Slide Number Placeholder 7"/>
          <p:cNvSpPr>
            <a:spLocks noGrp="1"/>
          </p:cNvSpPr>
          <p:nvPr>
            <p:ph type="sldNum" sz="quarter" idx="12"/>
          </p:nvPr>
        </p:nvSpPr>
        <p:spPr/>
        <p:txBody>
          <a:bodyPr/>
          <a:lstStyle/>
          <a:p>
            <a:fld id="{E8E33083-8C97-4BC5-A5C9-F7E14D62070B}" type="slidenum">
              <a:rPr lang="fi-FI" smtClean="0"/>
              <a:t>3</a:t>
            </a:fld>
            <a:endParaRPr lang="fi-FI"/>
          </a:p>
        </p:txBody>
      </p:sp>
      <p:pic>
        <p:nvPicPr>
          <p:cNvPr id="5" name="Kuva 4">
            <a:extLst>
              <a:ext uri="{FF2B5EF4-FFF2-40B4-BE49-F238E27FC236}">
                <a16:creationId xmlns:a16="http://schemas.microsoft.com/office/drawing/2014/main" id="{4AD3A7F7-024A-4285-ED3E-4E192BA646C2}"/>
              </a:ext>
            </a:extLst>
          </p:cNvPr>
          <p:cNvPicPr>
            <a:picLocks noChangeAspect="1"/>
          </p:cNvPicPr>
          <p:nvPr/>
        </p:nvPicPr>
        <p:blipFill>
          <a:blip r:embed="rId2"/>
          <a:stretch>
            <a:fillRect/>
          </a:stretch>
        </p:blipFill>
        <p:spPr>
          <a:xfrm>
            <a:off x="9762178" y="4149079"/>
            <a:ext cx="2401460" cy="2332151"/>
          </a:xfrm>
          <a:prstGeom prst="rect">
            <a:avLst/>
          </a:prstGeom>
        </p:spPr>
      </p:pic>
      <p:pic>
        <p:nvPicPr>
          <p:cNvPr id="9" name="Kuva 8">
            <a:extLst>
              <a:ext uri="{FF2B5EF4-FFF2-40B4-BE49-F238E27FC236}">
                <a16:creationId xmlns:a16="http://schemas.microsoft.com/office/drawing/2014/main" id="{D058DCB9-24C6-DA6E-434F-2F6B61E7CF50}"/>
              </a:ext>
            </a:extLst>
          </p:cNvPr>
          <p:cNvPicPr>
            <a:picLocks noChangeAspect="1"/>
          </p:cNvPicPr>
          <p:nvPr/>
        </p:nvPicPr>
        <p:blipFill>
          <a:blip r:embed="rId3"/>
          <a:stretch>
            <a:fillRect/>
          </a:stretch>
        </p:blipFill>
        <p:spPr>
          <a:xfrm>
            <a:off x="9762178" y="1927116"/>
            <a:ext cx="2452807" cy="2322364"/>
          </a:xfrm>
          <a:prstGeom prst="rect">
            <a:avLst/>
          </a:prstGeom>
        </p:spPr>
      </p:pic>
      <p:pic>
        <p:nvPicPr>
          <p:cNvPr id="11" name="Kuva 10">
            <a:extLst>
              <a:ext uri="{FF2B5EF4-FFF2-40B4-BE49-F238E27FC236}">
                <a16:creationId xmlns:a16="http://schemas.microsoft.com/office/drawing/2014/main" id="{45A1C0BE-7E30-3681-333A-2927BB16D6EB}"/>
              </a:ext>
            </a:extLst>
          </p:cNvPr>
          <p:cNvPicPr>
            <a:picLocks noChangeAspect="1"/>
          </p:cNvPicPr>
          <p:nvPr/>
        </p:nvPicPr>
        <p:blipFill>
          <a:blip r:embed="rId4"/>
          <a:stretch>
            <a:fillRect/>
          </a:stretch>
        </p:blipFill>
        <p:spPr>
          <a:xfrm>
            <a:off x="9741518" y="-2883"/>
            <a:ext cx="2452807" cy="1956405"/>
          </a:xfrm>
          <a:prstGeom prst="rect">
            <a:avLst/>
          </a:prstGeom>
        </p:spPr>
      </p:pic>
      <p:sp>
        <p:nvSpPr>
          <p:cNvPr id="4" name="Tekstiruutu 3">
            <a:extLst>
              <a:ext uri="{FF2B5EF4-FFF2-40B4-BE49-F238E27FC236}">
                <a16:creationId xmlns:a16="http://schemas.microsoft.com/office/drawing/2014/main" id="{C8707096-40E9-2415-CA1B-DA61CD14AF0A}"/>
              </a:ext>
            </a:extLst>
          </p:cNvPr>
          <p:cNvSpPr txBox="1"/>
          <p:nvPr/>
        </p:nvSpPr>
        <p:spPr>
          <a:xfrm>
            <a:off x="9579043" y="1714473"/>
            <a:ext cx="2767729" cy="461665"/>
          </a:xfrm>
          <a:prstGeom prst="rect">
            <a:avLst/>
          </a:prstGeom>
          <a:noFill/>
        </p:spPr>
        <p:txBody>
          <a:bodyPr wrap="square" rtlCol="0">
            <a:spAutoFit/>
          </a:bodyPr>
          <a:lstStyle/>
          <a:p>
            <a:r>
              <a:rPr lang="fi-FI" sz="1200" i="1" dirty="0"/>
              <a:t>Keskustaajaman osayleiskaava 2010 (1990)</a:t>
            </a:r>
          </a:p>
        </p:txBody>
      </p:sp>
      <p:sp>
        <p:nvSpPr>
          <p:cNvPr id="6" name="Tekstiruutu 5">
            <a:extLst>
              <a:ext uri="{FF2B5EF4-FFF2-40B4-BE49-F238E27FC236}">
                <a16:creationId xmlns:a16="http://schemas.microsoft.com/office/drawing/2014/main" id="{B3105C79-F087-A14E-520C-4E6044997E95}"/>
              </a:ext>
            </a:extLst>
          </p:cNvPr>
          <p:cNvSpPr txBox="1"/>
          <p:nvPr/>
        </p:nvSpPr>
        <p:spPr>
          <a:xfrm>
            <a:off x="9604716" y="3980191"/>
            <a:ext cx="2767729" cy="461665"/>
          </a:xfrm>
          <a:prstGeom prst="rect">
            <a:avLst/>
          </a:prstGeom>
          <a:noFill/>
        </p:spPr>
        <p:txBody>
          <a:bodyPr wrap="square" rtlCol="0">
            <a:spAutoFit/>
          </a:bodyPr>
          <a:lstStyle/>
          <a:p>
            <a:r>
              <a:rPr lang="fi-FI" sz="1200" i="1" dirty="0"/>
              <a:t>Keskustaajaman osayleiskaava 2013 (2012 =</a:t>
            </a:r>
          </a:p>
        </p:txBody>
      </p:sp>
      <p:sp>
        <p:nvSpPr>
          <p:cNvPr id="10" name="Tekstiruutu 9">
            <a:extLst>
              <a:ext uri="{FF2B5EF4-FFF2-40B4-BE49-F238E27FC236}">
                <a16:creationId xmlns:a16="http://schemas.microsoft.com/office/drawing/2014/main" id="{86EADEF2-49A3-156F-BA3C-C8EEAFE6A2C4}"/>
              </a:ext>
            </a:extLst>
          </p:cNvPr>
          <p:cNvSpPr txBox="1"/>
          <p:nvPr/>
        </p:nvSpPr>
        <p:spPr>
          <a:xfrm>
            <a:off x="9680687" y="6414649"/>
            <a:ext cx="2482952" cy="461665"/>
          </a:xfrm>
          <a:prstGeom prst="rect">
            <a:avLst/>
          </a:prstGeom>
          <a:noFill/>
        </p:spPr>
        <p:txBody>
          <a:bodyPr wrap="square" rtlCol="0">
            <a:spAutoFit/>
          </a:bodyPr>
          <a:lstStyle/>
          <a:p>
            <a:r>
              <a:rPr lang="fi-FI" sz="1200" i="1" dirty="0"/>
              <a:t>Uusimaa 2050 –maakuntakaava / Helsingin seudun maakuntakaava</a:t>
            </a:r>
          </a:p>
        </p:txBody>
      </p:sp>
    </p:spTree>
    <p:extLst>
      <p:ext uri="{BB962C8B-B14F-4D97-AF65-F5344CB8AC3E}">
        <p14:creationId xmlns:p14="http://schemas.microsoft.com/office/powerpoint/2010/main" val="3764021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8C4024-B535-3784-075A-2E1244BF905C}"/>
              </a:ext>
            </a:extLst>
          </p:cNvPr>
          <p:cNvSpPr>
            <a:spLocks noGrp="1"/>
          </p:cNvSpPr>
          <p:nvPr>
            <p:ph type="title"/>
          </p:nvPr>
        </p:nvSpPr>
        <p:spPr>
          <a:xfrm>
            <a:off x="838200" y="365125"/>
            <a:ext cx="10515600" cy="884835"/>
          </a:xfrm>
        </p:spPr>
        <p:txBody>
          <a:bodyPr/>
          <a:lstStyle/>
          <a:p>
            <a:r>
              <a:rPr lang="fi-FI" dirty="0"/>
              <a:t>Palopuron rakenne liikenneyhteyksineen VE 1</a:t>
            </a:r>
          </a:p>
        </p:txBody>
      </p:sp>
      <p:pic>
        <p:nvPicPr>
          <p:cNvPr id="4" name="Kuva 3">
            <a:extLst>
              <a:ext uri="{FF2B5EF4-FFF2-40B4-BE49-F238E27FC236}">
                <a16:creationId xmlns:a16="http://schemas.microsoft.com/office/drawing/2014/main" id="{35F04FBE-5784-EB8D-C527-04D597B8FF8C}"/>
              </a:ext>
            </a:extLst>
          </p:cNvPr>
          <p:cNvPicPr>
            <a:picLocks noChangeAspect="1"/>
          </p:cNvPicPr>
          <p:nvPr/>
        </p:nvPicPr>
        <p:blipFill>
          <a:blip r:embed="rId2"/>
          <a:stretch>
            <a:fillRect/>
          </a:stretch>
        </p:blipFill>
        <p:spPr>
          <a:xfrm>
            <a:off x="838200" y="1187816"/>
            <a:ext cx="4268287" cy="5608040"/>
          </a:xfrm>
          <a:prstGeom prst="rect">
            <a:avLst/>
          </a:prstGeom>
        </p:spPr>
      </p:pic>
      <p:sp>
        <p:nvSpPr>
          <p:cNvPr id="5" name="Tekstiruutu 4">
            <a:extLst>
              <a:ext uri="{FF2B5EF4-FFF2-40B4-BE49-F238E27FC236}">
                <a16:creationId xmlns:a16="http://schemas.microsoft.com/office/drawing/2014/main" id="{981B0E9A-9D09-3505-0142-F978730FD79A}"/>
              </a:ext>
            </a:extLst>
          </p:cNvPr>
          <p:cNvSpPr txBox="1"/>
          <p:nvPr/>
        </p:nvSpPr>
        <p:spPr>
          <a:xfrm>
            <a:off x="6096000" y="1443841"/>
            <a:ext cx="5015884" cy="3970318"/>
          </a:xfrm>
          <a:prstGeom prst="rect">
            <a:avLst/>
          </a:prstGeom>
          <a:noFill/>
        </p:spPr>
        <p:txBody>
          <a:bodyPr wrap="square" rtlCol="0">
            <a:spAutoFit/>
          </a:bodyPr>
          <a:lstStyle/>
          <a:p>
            <a:pPr marL="285750" indent="-285750">
              <a:buFont typeface="Arial" panose="020B0604020202020204" pitchFamily="34" charset="0"/>
              <a:buChar char="•"/>
            </a:pPr>
            <a:r>
              <a:rPr lang="fi-FI" dirty="0"/>
              <a:t> Seisake sijoittuu välittömästi voimalinjan eteläpuolelle</a:t>
            </a:r>
          </a:p>
          <a:p>
            <a:pPr marL="285750" indent="-285750">
              <a:buFont typeface="Arial" panose="020B0604020202020204" pitchFamily="34" charset="0"/>
              <a:buChar char="•"/>
            </a:pPr>
            <a:r>
              <a:rPr lang="fi-FI" dirty="0"/>
              <a:t>Jokelantie pysyy pääosin nykyisellä sijainnillaan ja linjataan vain tarpeelliselta osin pienellä sivusiirrolla aseman kohdalla kauemmas radasta</a:t>
            </a:r>
          </a:p>
          <a:p>
            <a:pPr marL="285750" indent="-285750">
              <a:buFont typeface="Arial" panose="020B0604020202020204" pitchFamily="34" charset="0"/>
              <a:buChar char="•"/>
            </a:pPr>
            <a:r>
              <a:rPr lang="fi-FI" dirty="0"/>
              <a:t>Jalankulun ja pyöräilyn pääyhteys kulkee aseman eteläreunalta radan ali ja Palopuron keskustan läpi</a:t>
            </a:r>
          </a:p>
          <a:p>
            <a:pPr marL="285750" indent="-285750">
              <a:buFont typeface="Arial" panose="020B0604020202020204" pitchFamily="34" charset="0"/>
              <a:buChar char="•"/>
            </a:pPr>
            <a:r>
              <a:rPr lang="fi-FI" dirty="0"/>
              <a:t>Liityntäpysäköintialueet sijoittuvat radan molemmin puolin aseman eteläpuolelle</a:t>
            </a:r>
          </a:p>
          <a:p>
            <a:pPr marL="285750" indent="-285750">
              <a:buFont typeface="Arial" panose="020B0604020202020204" pitchFamily="34" charset="0"/>
              <a:buChar char="•"/>
            </a:pPr>
            <a:r>
              <a:rPr lang="fi-FI" dirty="0"/>
              <a:t>Itä-länsi-suuntainen autoliikenteen pääyhteys sijoitetaan Palopuron keskustan eteläreunalle</a:t>
            </a:r>
          </a:p>
          <a:p>
            <a:pPr marL="285750" indent="-285750">
              <a:buFont typeface="Arial" panose="020B0604020202020204" pitchFamily="34" charset="0"/>
              <a:buChar char="•"/>
            </a:pPr>
            <a:r>
              <a:rPr lang="fi-FI" dirty="0"/>
              <a:t>Yhteys Jokelantieltä Palopuron keskustan eteläpuolelta poikittaiselle pääkadulle</a:t>
            </a:r>
          </a:p>
        </p:txBody>
      </p:sp>
    </p:spTree>
    <p:extLst>
      <p:ext uri="{BB962C8B-B14F-4D97-AF65-F5344CB8AC3E}">
        <p14:creationId xmlns:p14="http://schemas.microsoft.com/office/powerpoint/2010/main" val="3392443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8EFC3C-B642-31E8-1061-A6F2A8E91533}"/>
              </a:ext>
            </a:extLst>
          </p:cNvPr>
          <p:cNvSpPr>
            <a:spLocks noGrp="1"/>
          </p:cNvSpPr>
          <p:nvPr>
            <p:ph type="title"/>
          </p:nvPr>
        </p:nvSpPr>
        <p:spPr>
          <a:xfrm>
            <a:off x="838200" y="150920"/>
            <a:ext cx="10515600" cy="1152957"/>
          </a:xfrm>
        </p:spPr>
        <p:txBody>
          <a:bodyPr/>
          <a:lstStyle/>
          <a:p>
            <a:r>
              <a:rPr lang="fi-FI" dirty="0"/>
              <a:t>Palopuron rakenne liikenneyhteyksineen VE2</a:t>
            </a:r>
          </a:p>
        </p:txBody>
      </p:sp>
      <p:pic>
        <p:nvPicPr>
          <p:cNvPr id="4" name="Kuva 3">
            <a:extLst>
              <a:ext uri="{FF2B5EF4-FFF2-40B4-BE49-F238E27FC236}">
                <a16:creationId xmlns:a16="http://schemas.microsoft.com/office/drawing/2014/main" id="{6A680992-9DFF-12FB-E95D-8D9EAE094D80}"/>
              </a:ext>
            </a:extLst>
          </p:cNvPr>
          <p:cNvPicPr>
            <a:picLocks noChangeAspect="1"/>
          </p:cNvPicPr>
          <p:nvPr/>
        </p:nvPicPr>
        <p:blipFill>
          <a:blip r:embed="rId2"/>
          <a:stretch>
            <a:fillRect/>
          </a:stretch>
        </p:blipFill>
        <p:spPr>
          <a:xfrm>
            <a:off x="838200" y="1242874"/>
            <a:ext cx="4151330" cy="5464206"/>
          </a:xfrm>
          <a:prstGeom prst="rect">
            <a:avLst/>
          </a:prstGeom>
        </p:spPr>
      </p:pic>
      <p:sp>
        <p:nvSpPr>
          <p:cNvPr id="5" name="Tekstiruutu 4">
            <a:extLst>
              <a:ext uri="{FF2B5EF4-FFF2-40B4-BE49-F238E27FC236}">
                <a16:creationId xmlns:a16="http://schemas.microsoft.com/office/drawing/2014/main" id="{823E154B-505E-7908-8ADB-EF0B4467AAF9}"/>
              </a:ext>
            </a:extLst>
          </p:cNvPr>
          <p:cNvSpPr txBox="1"/>
          <p:nvPr/>
        </p:nvSpPr>
        <p:spPr>
          <a:xfrm>
            <a:off x="6445188" y="1819921"/>
            <a:ext cx="4151330" cy="4524315"/>
          </a:xfrm>
          <a:prstGeom prst="rect">
            <a:avLst/>
          </a:prstGeom>
          <a:noFill/>
        </p:spPr>
        <p:txBody>
          <a:bodyPr wrap="square" rtlCol="0">
            <a:spAutoFit/>
          </a:bodyPr>
          <a:lstStyle/>
          <a:p>
            <a:pPr marL="285750" indent="-285750">
              <a:buFont typeface="Arial" panose="020B0604020202020204" pitchFamily="34" charset="0"/>
              <a:buChar char="•"/>
            </a:pPr>
            <a:r>
              <a:rPr lang="fi-FI" dirty="0"/>
              <a:t>Seisake sijoittuu voimalinjan ja Haapasaarentien alikulun puoleen väliin</a:t>
            </a:r>
          </a:p>
          <a:p>
            <a:pPr marL="285750" indent="-285750">
              <a:buFont typeface="Arial" panose="020B0604020202020204" pitchFamily="34" charset="0"/>
              <a:buChar char="•"/>
            </a:pPr>
            <a:r>
              <a:rPr lang="fi-FI" dirty="0"/>
              <a:t>Jokelantie linjataan Palopuron keskustan kohdalla kiertämään keskusta</a:t>
            </a:r>
          </a:p>
          <a:p>
            <a:pPr marL="285750" indent="-285750">
              <a:buFont typeface="Arial" panose="020B0604020202020204" pitchFamily="34" charset="0"/>
              <a:buChar char="•"/>
            </a:pPr>
            <a:r>
              <a:rPr lang="fi-FI" dirty="0"/>
              <a:t>Jalankulun ja pyöräilyn pääyhteys kulkee aseman kohdalta radan ali ja Palopuron keskustan läpi</a:t>
            </a:r>
          </a:p>
          <a:p>
            <a:pPr marL="285750" indent="-285750">
              <a:buFont typeface="Arial" panose="020B0604020202020204" pitchFamily="34" charset="0"/>
              <a:buChar char="•"/>
            </a:pPr>
            <a:r>
              <a:rPr lang="fi-FI" dirty="0"/>
              <a:t>Liityntäpysäköintialue sijoittuu radan länsipuolelle aseman eteläpuolelle</a:t>
            </a:r>
          </a:p>
          <a:p>
            <a:pPr marL="285750" indent="-285750">
              <a:buFont typeface="Arial" panose="020B0604020202020204" pitchFamily="34" charset="0"/>
              <a:buChar char="•"/>
            </a:pPr>
            <a:r>
              <a:rPr lang="fi-FI" dirty="0"/>
              <a:t>Itä-Länsi-suuntainen autoliikenteen pääyhteys kulkee Palopuron keskustan halki ja aseman ali</a:t>
            </a:r>
          </a:p>
          <a:p>
            <a:pPr marL="285750" indent="-285750">
              <a:buFont typeface="Arial" panose="020B0604020202020204" pitchFamily="34" charset="0"/>
              <a:buChar char="•"/>
            </a:pPr>
            <a:r>
              <a:rPr lang="fi-FI" dirty="0"/>
              <a:t>Jokelantie liittyy nelihaaraliittymän kautta poikittaiselle pääkadulle</a:t>
            </a:r>
          </a:p>
        </p:txBody>
      </p:sp>
    </p:spTree>
    <p:extLst>
      <p:ext uri="{BB962C8B-B14F-4D97-AF65-F5344CB8AC3E}">
        <p14:creationId xmlns:p14="http://schemas.microsoft.com/office/powerpoint/2010/main" val="1579639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C5756-2315-9180-055B-4ED5758780DF}"/>
              </a:ext>
            </a:extLst>
          </p:cNvPr>
          <p:cNvSpPr>
            <a:spLocks noGrp="1"/>
          </p:cNvSpPr>
          <p:nvPr>
            <p:ph type="title"/>
          </p:nvPr>
        </p:nvSpPr>
        <p:spPr/>
        <p:txBody>
          <a:bodyPr/>
          <a:lstStyle/>
          <a:p>
            <a:r>
              <a:rPr lang="fi-FI" dirty="0"/>
              <a:t>Palopuron luontoselvityksen päivittäminen</a:t>
            </a:r>
          </a:p>
        </p:txBody>
      </p:sp>
      <p:sp>
        <p:nvSpPr>
          <p:cNvPr id="3" name="Tekstiruutu 2">
            <a:extLst>
              <a:ext uri="{FF2B5EF4-FFF2-40B4-BE49-F238E27FC236}">
                <a16:creationId xmlns:a16="http://schemas.microsoft.com/office/drawing/2014/main" id="{5518920A-9FC2-9959-AB68-5ABD8427B2FC}"/>
              </a:ext>
            </a:extLst>
          </p:cNvPr>
          <p:cNvSpPr txBox="1"/>
          <p:nvPr/>
        </p:nvSpPr>
        <p:spPr>
          <a:xfrm>
            <a:off x="838200" y="2051415"/>
            <a:ext cx="5906549" cy="3508653"/>
          </a:xfrm>
          <a:prstGeom prst="rect">
            <a:avLst/>
          </a:prstGeom>
          <a:noFill/>
        </p:spPr>
        <p:txBody>
          <a:bodyPr wrap="square" rtlCol="0">
            <a:spAutoFit/>
          </a:bodyPr>
          <a:lstStyle/>
          <a:p>
            <a:pPr marL="285750" indent="-285750">
              <a:buFont typeface="Arial" panose="020B0604020202020204" pitchFamily="34" charset="0"/>
              <a:buChar char="•"/>
            </a:pPr>
            <a:r>
              <a:rPr lang="fi-FI" sz="2400" dirty="0"/>
              <a:t>Konsulttina </a:t>
            </a:r>
            <a:r>
              <a:rPr lang="fi-FI" sz="2400" dirty="0" err="1"/>
              <a:t>Faunatica</a:t>
            </a:r>
            <a:r>
              <a:rPr lang="fi-FI" sz="2400" dirty="0"/>
              <a:t> Oy</a:t>
            </a:r>
          </a:p>
          <a:p>
            <a:pPr marL="285750" indent="-285750">
              <a:buFont typeface="Arial" panose="020B0604020202020204" pitchFamily="34" charset="0"/>
              <a:buChar char="•"/>
            </a:pPr>
            <a:r>
              <a:rPr lang="fi-FI" sz="2400" dirty="0"/>
              <a:t>Raportti valmistuu 15.12.2024</a:t>
            </a:r>
          </a:p>
          <a:p>
            <a:pPr marL="285750" indent="-285750">
              <a:buFont typeface="Arial" panose="020B0604020202020204" pitchFamily="34" charset="0"/>
              <a:buChar char="•"/>
            </a:pPr>
            <a:r>
              <a:rPr lang="fi-FI" sz="2400" dirty="0"/>
              <a:t>Työn tarkoituksena ajantasaistaa jo tehtyjen selvitysten tiedot ja tehdä ensimmäinen selvitys Palopuron itäosan alueelle</a:t>
            </a:r>
          </a:p>
          <a:p>
            <a:pPr marL="285750" indent="-285750">
              <a:buFont typeface="Arial" panose="020B0604020202020204" pitchFamily="34" charset="0"/>
              <a:buChar char="•"/>
            </a:pPr>
            <a:r>
              <a:rPr lang="fi-FI" sz="2400" dirty="0"/>
              <a:t>Selvitetään alueen luontotiedot, erityisesti kasvillisuus ja kasvupaikkatyypit</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p:txBody>
      </p:sp>
      <p:pic>
        <p:nvPicPr>
          <p:cNvPr id="5" name="Kuva 4">
            <a:extLst>
              <a:ext uri="{FF2B5EF4-FFF2-40B4-BE49-F238E27FC236}">
                <a16:creationId xmlns:a16="http://schemas.microsoft.com/office/drawing/2014/main" id="{68D7E604-E2C0-7A9B-DDC9-D65543592515}"/>
              </a:ext>
            </a:extLst>
          </p:cNvPr>
          <p:cNvPicPr>
            <a:picLocks noChangeAspect="1"/>
          </p:cNvPicPr>
          <p:nvPr/>
        </p:nvPicPr>
        <p:blipFill>
          <a:blip r:embed="rId2"/>
          <a:stretch>
            <a:fillRect/>
          </a:stretch>
        </p:blipFill>
        <p:spPr>
          <a:xfrm>
            <a:off x="6994803" y="1568741"/>
            <a:ext cx="5068566" cy="4682483"/>
          </a:xfrm>
          <a:prstGeom prst="rect">
            <a:avLst/>
          </a:prstGeom>
        </p:spPr>
      </p:pic>
    </p:spTree>
    <p:extLst>
      <p:ext uri="{BB962C8B-B14F-4D97-AF65-F5344CB8AC3E}">
        <p14:creationId xmlns:p14="http://schemas.microsoft.com/office/powerpoint/2010/main" val="3850972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570D19-6EC1-7396-C5A4-B1E5828D6741}"/>
              </a:ext>
            </a:extLst>
          </p:cNvPr>
          <p:cNvSpPr>
            <a:spLocks noGrp="1"/>
          </p:cNvSpPr>
          <p:nvPr>
            <p:ph type="title"/>
          </p:nvPr>
        </p:nvSpPr>
        <p:spPr/>
        <p:txBody>
          <a:bodyPr/>
          <a:lstStyle/>
          <a:p>
            <a:r>
              <a:rPr lang="fi-FI" dirty="0"/>
              <a:t>Palopuron osayleiskaavan eteneminen</a:t>
            </a:r>
          </a:p>
        </p:txBody>
      </p:sp>
      <p:pic>
        <p:nvPicPr>
          <p:cNvPr id="6" name="Kuva 5">
            <a:extLst>
              <a:ext uri="{FF2B5EF4-FFF2-40B4-BE49-F238E27FC236}">
                <a16:creationId xmlns:a16="http://schemas.microsoft.com/office/drawing/2014/main" id="{043F10B9-73E7-0C8A-CECC-496D4348D996}"/>
              </a:ext>
            </a:extLst>
          </p:cNvPr>
          <p:cNvPicPr>
            <a:picLocks noChangeAspect="1"/>
          </p:cNvPicPr>
          <p:nvPr/>
        </p:nvPicPr>
        <p:blipFill>
          <a:blip r:embed="rId2"/>
          <a:stretch>
            <a:fillRect/>
          </a:stretch>
        </p:blipFill>
        <p:spPr>
          <a:xfrm>
            <a:off x="3273517" y="1490701"/>
            <a:ext cx="5088323" cy="4543398"/>
          </a:xfrm>
          <a:prstGeom prst="rect">
            <a:avLst/>
          </a:prstGeom>
        </p:spPr>
      </p:pic>
      <p:sp>
        <p:nvSpPr>
          <p:cNvPr id="7" name="Suorakulmio: Pyöristetyt kulmat 6">
            <a:extLst>
              <a:ext uri="{FF2B5EF4-FFF2-40B4-BE49-F238E27FC236}">
                <a16:creationId xmlns:a16="http://schemas.microsoft.com/office/drawing/2014/main" id="{2D6F41B4-2EAD-8D7F-0E38-7C169972A958}"/>
              </a:ext>
            </a:extLst>
          </p:cNvPr>
          <p:cNvSpPr/>
          <p:nvPr/>
        </p:nvSpPr>
        <p:spPr>
          <a:xfrm>
            <a:off x="4353886" y="2499920"/>
            <a:ext cx="2793534" cy="385894"/>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506330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BB2A5C68-97B7-1D8D-2B06-631C4627B69B}"/>
              </a:ext>
            </a:extLst>
          </p:cNvPr>
          <p:cNvSpPr txBox="1"/>
          <p:nvPr/>
        </p:nvSpPr>
        <p:spPr>
          <a:xfrm>
            <a:off x="2562726" y="2967335"/>
            <a:ext cx="7066547" cy="1200329"/>
          </a:xfrm>
          <a:prstGeom prst="rect">
            <a:avLst/>
          </a:prstGeom>
          <a:noFill/>
        </p:spPr>
        <p:txBody>
          <a:bodyPr wrap="square">
            <a:spAutoFit/>
          </a:bodyPr>
          <a:lstStyle/>
          <a:p>
            <a:r>
              <a:rPr lang="fi-FI" sz="2400" dirty="0"/>
              <a:t>https://www.hyvinkaa.fi/asuinymparisto-ja-rakentaminen/kaavoitus1/yleiskaavoitus/vireilla-olevat-yleiskaavat/palopuron-osayleiskaava/</a:t>
            </a:r>
          </a:p>
        </p:txBody>
      </p:sp>
    </p:spTree>
    <p:extLst>
      <p:ext uri="{BB962C8B-B14F-4D97-AF65-F5344CB8AC3E}">
        <p14:creationId xmlns:p14="http://schemas.microsoft.com/office/powerpoint/2010/main" val="3718190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7244-AC32-40AC-8EC9-ED6B138F99CF}"/>
              </a:ext>
            </a:extLst>
          </p:cNvPr>
          <p:cNvSpPr>
            <a:spLocks noGrp="1"/>
          </p:cNvSpPr>
          <p:nvPr>
            <p:ph type="title"/>
          </p:nvPr>
        </p:nvSpPr>
        <p:spPr>
          <a:xfrm>
            <a:off x="695324" y="340424"/>
            <a:ext cx="10801350" cy="864096"/>
          </a:xfrm>
        </p:spPr>
        <p:txBody>
          <a:bodyPr>
            <a:normAutofit fontScale="90000"/>
          </a:bodyPr>
          <a:lstStyle/>
          <a:p>
            <a:r>
              <a:rPr lang="fi-FI" sz="1800" dirty="0"/>
              <a:t>KH 12.12.2016 §291</a:t>
            </a:r>
            <a:br>
              <a:rPr lang="fi-FI" dirty="0"/>
            </a:br>
            <a:r>
              <a:rPr lang="fi-FI" dirty="0"/>
              <a:t>Palopuron osayleiskaavan alustavat tavoitteet</a:t>
            </a:r>
          </a:p>
        </p:txBody>
      </p:sp>
      <p:sp>
        <p:nvSpPr>
          <p:cNvPr id="3" name="Subtitle 2">
            <a:extLst>
              <a:ext uri="{FF2B5EF4-FFF2-40B4-BE49-F238E27FC236}">
                <a16:creationId xmlns:a16="http://schemas.microsoft.com/office/drawing/2014/main" id="{6D57C63A-1E49-4C3F-A76A-8C6158C85074}"/>
              </a:ext>
            </a:extLst>
          </p:cNvPr>
          <p:cNvSpPr>
            <a:spLocks noGrp="1"/>
          </p:cNvSpPr>
          <p:nvPr>
            <p:ph idx="1"/>
          </p:nvPr>
        </p:nvSpPr>
        <p:spPr>
          <a:xfrm>
            <a:off x="515343" y="1340767"/>
            <a:ext cx="10837241" cy="5400601"/>
          </a:xfrm>
        </p:spPr>
        <p:txBody>
          <a:bodyPr/>
          <a:lstStyle/>
          <a:p>
            <a:pPr lvl="1"/>
            <a:r>
              <a:rPr lang="fi-FI" dirty="0"/>
              <a:t>varaudutaan kaupungin yhdyskuntarakenteen laajenemiseen vuoden 2030 jälkeen</a:t>
            </a:r>
          </a:p>
          <a:p>
            <a:pPr lvl="1"/>
            <a:r>
              <a:rPr lang="fi-FI" dirty="0"/>
              <a:t>luodaan edellytykset uuden lähijunaliikenteen aseman perustamiseksi Hyvinkään ja Jokelan väliin </a:t>
            </a:r>
          </a:p>
          <a:p>
            <a:pPr lvl="1"/>
            <a:r>
              <a:rPr lang="fi-FI" dirty="0"/>
              <a:t>tutkitaan yhdyskuntarakenteen kehittämistä palvelevan liikennejärjestelmän vaihtoehdot</a:t>
            </a:r>
          </a:p>
          <a:p>
            <a:pPr lvl="1"/>
            <a:r>
              <a:rPr lang="fi-FI" dirty="0"/>
              <a:t>mitoitetaan ja sijoitetaan uuden asemanseudun toiminnot (asuminen, työpaikat, palvelut) niin, että asemakaavoituksen avulla voidaan toteuttaa toimiva, monipuolinen ja viihtyisä yhdyskunta, joka osaltaan vastaa Helsingin seudun tonttikysyntään</a:t>
            </a:r>
          </a:p>
          <a:p>
            <a:pPr lvl="1"/>
            <a:r>
              <a:rPr lang="fi-FI" dirty="0"/>
              <a:t>osoitetaan ja tarkennetaan maakunnallisessa selvityksessä esitetyt ekologiset käytävät</a:t>
            </a:r>
          </a:p>
          <a:p>
            <a:pPr lvl="1"/>
            <a:r>
              <a:rPr lang="fi-FI" dirty="0"/>
              <a:t>turvataan maa- ja metsätalouden toimintaedellytykset, maaseutumaisen asumisen mahdollisuudet ja kulttuurimaiseman arvot asemanseudun ympäristössä.</a:t>
            </a:r>
            <a:endParaRPr lang="en-US" dirty="0"/>
          </a:p>
        </p:txBody>
      </p:sp>
      <p:sp>
        <p:nvSpPr>
          <p:cNvPr id="7" name="Date Placeholder 6"/>
          <p:cNvSpPr>
            <a:spLocks noGrp="1"/>
          </p:cNvSpPr>
          <p:nvPr>
            <p:ph type="dt" sz="half" idx="10"/>
          </p:nvPr>
        </p:nvSpPr>
        <p:spPr/>
        <p:txBody>
          <a:bodyPr/>
          <a:lstStyle/>
          <a:p>
            <a:fld id="{0007A7C0-8B9C-4759-9D35-C8212D212998}" type="datetime1">
              <a:rPr lang="fi-FI" smtClean="0"/>
              <a:t>9.12.2024</a:t>
            </a:fld>
            <a:endParaRPr lang="fi-FI"/>
          </a:p>
        </p:txBody>
      </p:sp>
      <p:sp>
        <p:nvSpPr>
          <p:cNvPr id="8" name="Slide Number Placeholder 7"/>
          <p:cNvSpPr>
            <a:spLocks noGrp="1"/>
          </p:cNvSpPr>
          <p:nvPr>
            <p:ph type="sldNum" sz="quarter" idx="12"/>
          </p:nvPr>
        </p:nvSpPr>
        <p:spPr/>
        <p:txBody>
          <a:bodyPr/>
          <a:lstStyle/>
          <a:p>
            <a:fld id="{E8E33083-8C97-4BC5-A5C9-F7E14D62070B}" type="slidenum">
              <a:rPr lang="fi-FI" smtClean="0"/>
              <a:t>4</a:t>
            </a:fld>
            <a:endParaRPr lang="fi-FI"/>
          </a:p>
        </p:txBody>
      </p:sp>
    </p:spTree>
    <p:extLst>
      <p:ext uri="{BB962C8B-B14F-4D97-AF65-F5344CB8AC3E}">
        <p14:creationId xmlns:p14="http://schemas.microsoft.com/office/powerpoint/2010/main" val="3185353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410FA3-E8D6-0780-742D-76B6375CEA20}"/>
              </a:ext>
            </a:extLst>
          </p:cNvPr>
          <p:cNvSpPr>
            <a:spLocks noGrp="1"/>
          </p:cNvSpPr>
          <p:nvPr>
            <p:ph type="title"/>
          </p:nvPr>
        </p:nvSpPr>
        <p:spPr>
          <a:xfrm>
            <a:off x="675402" y="116632"/>
            <a:ext cx="10801350" cy="864096"/>
          </a:xfrm>
        </p:spPr>
        <p:txBody>
          <a:bodyPr>
            <a:normAutofit fontScale="90000"/>
          </a:bodyPr>
          <a:lstStyle/>
          <a:p>
            <a:r>
              <a:rPr lang="fi-FI" dirty="0"/>
              <a:t>Rakennemallit</a:t>
            </a:r>
            <a:br>
              <a:rPr lang="fi-FI" dirty="0"/>
            </a:br>
            <a:r>
              <a:rPr lang="fi-FI" sz="1800" dirty="0"/>
              <a:t>- nähtävillä kesällä 2016</a:t>
            </a:r>
          </a:p>
        </p:txBody>
      </p:sp>
      <p:sp>
        <p:nvSpPr>
          <p:cNvPr id="4" name="Päivämäärän paikkamerkki 3">
            <a:extLst>
              <a:ext uri="{FF2B5EF4-FFF2-40B4-BE49-F238E27FC236}">
                <a16:creationId xmlns:a16="http://schemas.microsoft.com/office/drawing/2014/main" id="{D116A279-57BC-15FC-9AA9-40B42D7D7154}"/>
              </a:ext>
            </a:extLst>
          </p:cNvPr>
          <p:cNvSpPr>
            <a:spLocks noGrp="1"/>
          </p:cNvSpPr>
          <p:nvPr>
            <p:ph type="dt" sz="half" idx="10"/>
          </p:nvPr>
        </p:nvSpPr>
        <p:spPr/>
        <p:txBody>
          <a:bodyPr/>
          <a:lstStyle/>
          <a:p>
            <a:fld id="{7B6B49EE-9173-4582-A511-95E348EDAE31}" type="datetime1">
              <a:rPr lang="fi-FI" smtClean="0"/>
              <a:t>9.12.2024</a:t>
            </a:fld>
            <a:endParaRPr lang="fi-FI"/>
          </a:p>
        </p:txBody>
      </p:sp>
      <p:sp>
        <p:nvSpPr>
          <p:cNvPr id="5" name="Dian numeron paikkamerkki 4">
            <a:extLst>
              <a:ext uri="{FF2B5EF4-FFF2-40B4-BE49-F238E27FC236}">
                <a16:creationId xmlns:a16="http://schemas.microsoft.com/office/drawing/2014/main" id="{E1F97C1E-0440-1769-B40A-3A5FA5CAF6D7}"/>
              </a:ext>
            </a:extLst>
          </p:cNvPr>
          <p:cNvSpPr>
            <a:spLocks noGrp="1"/>
          </p:cNvSpPr>
          <p:nvPr>
            <p:ph type="sldNum" sz="quarter" idx="12"/>
          </p:nvPr>
        </p:nvSpPr>
        <p:spPr/>
        <p:txBody>
          <a:bodyPr/>
          <a:lstStyle/>
          <a:p>
            <a:fld id="{E8E33083-8C97-4BC5-A5C9-F7E14D62070B}" type="slidenum">
              <a:rPr lang="fi-FI" smtClean="0"/>
              <a:t>5</a:t>
            </a:fld>
            <a:endParaRPr lang="fi-FI"/>
          </a:p>
        </p:txBody>
      </p:sp>
      <p:pic>
        <p:nvPicPr>
          <p:cNvPr id="7" name="Kuva 6" descr="Kuva, joka sisältää kohteen kartta, teksti, atlas&#10;&#10;Kuvaus luotu automaattisesti">
            <a:extLst>
              <a:ext uri="{FF2B5EF4-FFF2-40B4-BE49-F238E27FC236}">
                <a16:creationId xmlns:a16="http://schemas.microsoft.com/office/drawing/2014/main" id="{5C58E047-2A4A-BC4D-6979-321A08DC22C7}"/>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14095" y="1088667"/>
            <a:ext cx="2678653" cy="3789040"/>
          </a:xfrm>
          <a:prstGeom prst="rect">
            <a:avLst/>
          </a:prstGeom>
        </p:spPr>
      </p:pic>
      <p:pic>
        <p:nvPicPr>
          <p:cNvPr id="9" name="Kuva 8" descr="Kuva, joka sisältää kohteen kartta, teksti, atlas&#10;&#10;Kuvaus luotu automaattisesti">
            <a:extLst>
              <a:ext uri="{FF2B5EF4-FFF2-40B4-BE49-F238E27FC236}">
                <a16:creationId xmlns:a16="http://schemas.microsoft.com/office/drawing/2014/main" id="{1DEE9586-BE74-2ECF-45A0-91DC950805F9}"/>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2499424" y="1196606"/>
            <a:ext cx="2678654" cy="3789040"/>
          </a:xfrm>
          <a:prstGeom prst="rect">
            <a:avLst/>
          </a:prstGeom>
        </p:spPr>
      </p:pic>
      <p:pic>
        <p:nvPicPr>
          <p:cNvPr id="11" name="Kuva 10" descr="Kuva, joka sisältää kohteen kartta, atlas, teksti&#10;&#10;Kuvaus luotu automaattisesti">
            <a:extLst>
              <a:ext uri="{FF2B5EF4-FFF2-40B4-BE49-F238E27FC236}">
                <a16:creationId xmlns:a16="http://schemas.microsoft.com/office/drawing/2014/main" id="{955CC668-5D54-24E5-542D-39581C9AA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9289" y="130324"/>
            <a:ext cx="4665941" cy="6597352"/>
          </a:xfrm>
          <a:prstGeom prst="rect">
            <a:avLst/>
          </a:prstGeom>
        </p:spPr>
      </p:pic>
      <p:pic>
        <p:nvPicPr>
          <p:cNvPr id="13" name="Kuva 12" descr="Kuva, joka sisältää kohteen kartta, atlas, teksti&#10;&#10;Kuvaus luotu automaattisesti">
            <a:extLst>
              <a:ext uri="{FF2B5EF4-FFF2-40B4-BE49-F238E27FC236}">
                <a16:creationId xmlns:a16="http://schemas.microsoft.com/office/drawing/2014/main" id="{3C83A59C-08E8-0851-3FC3-EB011347B126}"/>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9487883" y="1088667"/>
            <a:ext cx="2677212" cy="3787001"/>
          </a:xfrm>
          <a:prstGeom prst="rect">
            <a:avLst/>
          </a:prstGeom>
        </p:spPr>
      </p:pic>
      <p:sp>
        <p:nvSpPr>
          <p:cNvPr id="14" name="Tekstiruutu 13">
            <a:extLst>
              <a:ext uri="{FF2B5EF4-FFF2-40B4-BE49-F238E27FC236}">
                <a16:creationId xmlns:a16="http://schemas.microsoft.com/office/drawing/2014/main" id="{FFBE468A-49F3-EEA7-9A97-70F864B9827F}"/>
              </a:ext>
            </a:extLst>
          </p:cNvPr>
          <p:cNvSpPr txBox="1"/>
          <p:nvPr/>
        </p:nvSpPr>
        <p:spPr>
          <a:xfrm>
            <a:off x="119336" y="5157192"/>
            <a:ext cx="1952971" cy="369332"/>
          </a:xfrm>
          <a:prstGeom prst="rect">
            <a:avLst/>
          </a:prstGeom>
          <a:noFill/>
        </p:spPr>
        <p:txBody>
          <a:bodyPr wrap="none" rtlCol="0">
            <a:spAutoFit/>
          </a:bodyPr>
          <a:lstStyle/>
          <a:p>
            <a:r>
              <a:rPr lang="fi-FI" dirty="0"/>
              <a:t>Rakennemalli 0+</a:t>
            </a:r>
          </a:p>
        </p:txBody>
      </p:sp>
      <p:sp>
        <p:nvSpPr>
          <p:cNvPr id="15" name="Tekstiruutu 14">
            <a:extLst>
              <a:ext uri="{FF2B5EF4-FFF2-40B4-BE49-F238E27FC236}">
                <a16:creationId xmlns:a16="http://schemas.microsoft.com/office/drawing/2014/main" id="{598BB7BF-7306-263B-B449-797245529F07}"/>
              </a:ext>
            </a:extLst>
          </p:cNvPr>
          <p:cNvSpPr txBox="1"/>
          <p:nvPr/>
        </p:nvSpPr>
        <p:spPr>
          <a:xfrm>
            <a:off x="2526770" y="5147918"/>
            <a:ext cx="1821524" cy="369332"/>
          </a:xfrm>
          <a:prstGeom prst="rect">
            <a:avLst/>
          </a:prstGeom>
          <a:noFill/>
        </p:spPr>
        <p:txBody>
          <a:bodyPr wrap="none" rtlCol="0">
            <a:spAutoFit/>
          </a:bodyPr>
          <a:lstStyle/>
          <a:p>
            <a:r>
              <a:rPr lang="fi-FI" dirty="0"/>
              <a:t>Rakennemalli 1</a:t>
            </a:r>
          </a:p>
        </p:txBody>
      </p:sp>
      <p:sp>
        <p:nvSpPr>
          <p:cNvPr id="16" name="Tekstiruutu 15">
            <a:extLst>
              <a:ext uri="{FF2B5EF4-FFF2-40B4-BE49-F238E27FC236}">
                <a16:creationId xmlns:a16="http://schemas.microsoft.com/office/drawing/2014/main" id="{361D813F-07E4-8F7E-0229-2711B45305B2}"/>
              </a:ext>
            </a:extLst>
          </p:cNvPr>
          <p:cNvSpPr txBox="1"/>
          <p:nvPr/>
        </p:nvSpPr>
        <p:spPr>
          <a:xfrm>
            <a:off x="5104264" y="5986154"/>
            <a:ext cx="3336747" cy="646331"/>
          </a:xfrm>
          <a:prstGeom prst="rect">
            <a:avLst/>
          </a:prstGeom>
          <a:noFill/>
        </p:spPr>
        <p:txBody>
          <a:bodyPr wrap="none" rtlCol="0">
            <a:spAutoFit/>
          </a:bodyPr>
          <a:lstStyle/>
          <a:p>
            <a:r>
              <a:rPr lang="fi-FI" dirty="0"/>
              <a:t>Rakennemalli 2</a:t>
            </a:r>
          </a:p>
          <a:p>
            <a:pPr marL="285750" indent="-285750">
              <a:buFont typeface="Wingdings" panose="05000000000000000000" pitchFamily="2" charset="2"/>
              <a:buChar char="Ø"/>
            </a:pPr>
            <a:r>
              <a:rPr lang="fi-FI" dirty="0"/>
              <a:t>Valittiin jatkokehitettäväksi</a:t>
            </a:r>
          </a:p>
        </p:txBody>
      </p:sp>
      <p:sp>
        <p:nvSpPr>
          <p:cNvPr id="17" name="Tekstiruutu 16">
            <a:extLst>
              <a:ext uri="{FF2B5EF4-FFF2-40B4-BE49-F238E27FC236}">
                <a16:creationId xmlns:a16="http://schemas.microsoft.com/office/drawing/2014/main" id="{8655F18F-9901-D4FB-C3F3-418E4EBDB025}"/>
              </a:ext>
            </a:extLst>
          </p:cNvPr>
          <p:cNvSpPr txBox="1"/>
          <p:nvPr/>
        </p:nvSpPr>
        <p:spPr>
          <a:xfrm>
            <a:off x="9540447" y="4899945"/>
            <a:ext cx="2532217" cy="646331"/>
          </a:xfrm>
          <a:prstGeom prst="rect">
            <a:avLst/>
          </a:prstGeom>
          <a:noFill/>
        </p:spPr>
        <p:txBody>
          <a:bodyPr wrap="square" rtlCol="0">
            <a:spAutoFit/>
          </a:bodyPr>
          <a:lstStyle/>
          <a:p>
            <a:r>
              <a:rPr lang="fi-FI" dirty="0"/>
              <a:t>Yhdistetty rakennemalli 3+4</a:t>
            </a:r>
          </a:p>
        </p:txBody>
      </p:sp>
    </p:spTree>
    <p:extLst>
      <p:ext uri="{BB962C8B-B14F-4D97-AF65-F5344CB8AC3E}">
        <p14:creationId xmlns:p14="http://schemas.microsoft.com/office/powerpoint/2010/main" val="163419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68C00B-A2EA-2B3B-FC69-F6ECBDA947AC}"/>
              </a:ext>
            </a:extLst>
          </p:cNvPr>
          <p:cNvSpPr>
            <a:spLocks noGrp="1"/>
          </p:cNvSpPr>
          <p:nvPr>
            <p:ph type="title"/>
          </p:nvPr>
        </p:nvSpPr>
        <p:spPr/>
        <p:txBody>
          <a:bodyPr/>
          <a:lstStyle/>
          <a:p>
            <a:r>
              <a:rPr lang="fi-FI" sz="1800" b="1" dirty="0"/>
              <a:t>WSP 2016</a:t>
            </a:r>
            <a:br>
              <a:rPr lang="fi-FI" dirty="0"/>
            </a:br>
            <a:r>
              <a:rPr lang="fi-FI" dirty="0"/>
              <a:t>Rakennemallien liikenteellinen arviointi</a:t>
            </a:r>
          </a:p>
        </p:txBody>
      </p:sp>
      <p:sp>
        <p:nvSpPr>
          <p:cNvPr id="3" name="Sisällön paikkamerkki 2">
            <a:extLst>
              <a:ext uri="{FF2B5EF4-FFF2-40B4-BE49-F238E27FC236}">
                <a16:creationId xmlns:a16="http://schemas.microsoft.com/office/drawing/2014/main" id="{8062460B-00BF-5482-D63A-ACC6B59E3DAF}"/>
              </a:ext>
            </a:extLst>
          </p:cNvPr>
          <p:cNvSpPr>
            <a:spLocks noGrp="1"/>
          </p:cNvSpPr>
          <p:nvPr>
            <p:ph idx="1"/>
          </p:nvPr>
        </p:nvSpPr>
        <p:spPr>
          <a:xfrm>
            <a:off x="720172" y="1412775"/>
            <a:ext cx="11070046" cy="5080099"/>
          </a:xfrm>
        </p:spPr>
        <p:txBody>
          <a:bodyPr>
            <a:noAutofit/>
          </a:bodyPr>
          <a:lstStyle/>
          <a:p>
            <a:pPr marL="0" indent="0">
              <a:buNone/>
            </a:pPr>
            <a:r>
              <a:rPr lang="fi-FI" sz="1800" b="1" dirty="0"/>
              <a:t>Alueen  synnyttämän liikenteen määrä ja kulkumuodot:</a:t>
            </a:r>
          </a:p>
          <a:p>
            <a:pPr marL="342900" indent="-342900">
              <a:buFont typeface="Arial" panose="020B0604020202020204" pitchFamily="34" charset="0"/>
              <a:buChar char="•"/>
            </a:pPr>
            <a:r>
              <a:rPr lang="fi-FI" sz="1800" dirty="0"/>
              <a:t>Palopuron alueen päivässä synnyttämä liikenne on: 10 000 asukasta x 3 matkaa/päivä = 30 000 matkaa.</a:t>
            </a:r>
          </a:p>
          <a:p>
            <a:pPr marL="342900" indent="-342900">
              <a:buFont typeface="Arial" panose="020B0604020202020204" pitchFamily="34" charset="0"/>
              <a:buChar char="•"/>
            </a:pPr>
            <a:r>
              <a:rPr lang="fi-FI" sz="1800" dirty="0"/>
              <a:t>Asemien kysyntä- ja maankäyttöselvityksessä esitetyllä mallilla on arvioitu Palopuron seisakkeen junamatkustajien määriä. Rakennemallivaihtoehdoissa </a:t>
            </a:r>
            <a:r>
              <a:rPr lang="fi-FI" sz="1800" u="sng" dirty="0"/>
              <a:t>Palopuron aseman matkustajien matkamääräksi on arvioitu 1 800–2 000 matkaa/ arkivuorokausi.</a:t>
            </a:r>
            <a:r>
              <a:rPr lang="fi-FI" sz="1800" dirty="0"/>
              <a:t> Tällöin junan kulkumuoto-osuus on 11–13 %. </a:t>
            </a:r>
          </a:p>
          <a:p>
            <a:pPr marL="611188" lvl="1" indent="-342900"/>
            <a:r>
              <a:rPr lang="fi-FI" sz="1800" dirty="0"/>
              <a:t>Kun pääosa väestöstä asuu aseman vaikutusalueella, linja-autoliikenteen kulkumuoto-osuus jää pieneksi. </a:t>
            </a:r>
          </a:p>
          <a:p>
            <a:pPr marL="342900" indent="-342900">
              <a:buFont typeface="Arial" panose="020B0604020202020204" pitchFamily="34" charset="0"/>
              <a:buChar char="•"/>
            </a:pPr>
            <a:r>
              <a:rPr lang="fi-FI" sz="1800" dirty="0"/>
              <a:t>Pienissä taajamissa noin puolet kaikista matkoista on autolla kuljettajana ajettuja. Tämä tarkoittaisi Palopurossa 15 000 automatkaa päivässä. Näistä suurin osa olisi matkoja alueelta pois, ja niistä valtaosa suuntautuisi Jokelanteille. </a:t>
            </a:r>
          </a:p>
          <a:p>
            <a:pPr marL="611188" lvl="1" indent="-342900">
              <a:buFont typeface="Wingdings" panose="05000000000000000000" pitchFamily="2" charset="2"/>
              <a:buChar char="Ø"/>
            </a:pPr>
            <a:r>
              <a:rPr lang="fi-FI" sz="1800" u="sng" dirty="0"/>
              <a:t>Näin suurta lisäystä Jokelantie ei pystyisi kunnolla välittämään. </a:t>
            </a:r>
          </a:p>
          <a:p>
            <a:pPr marL="342900" indent="-342900">
              <a:buFont typeface="Arial" panose="020B0604020202020204" pitchFamily="34" charset="0"/>
              <a:buChar char="•"/>
            </a:pPr>
            <a:r>
              <a:rPr lang="fi-FI" sz="1800" dirty="0"/>
              <a:t>Pyöräily-yhteyksien niin Hyvinkäälle kuin Jokelaankin on oltava erityisen korkealaatuisia ja hyvin kunnossapidettyjä ympäri vuoden. Vain siten pyöräily voi olla realistinen vaihtoehto autoilulle Palopurosta alueen ulkopuolelle suuntautuvilla matkoilla. </a:t>
            </a:r>
          </a:p>
          <a:p>
            <a:pPr marL="611188" lvl="1" indent="-342900"/>
            <a:r>
              <a:rPr lang="fi-FI" sz="1800" dirty="0"/>
              <a:t>Palopuron ja Hyvinkään välisillä työmatkoilla sähköpyörä ja muutkin uudet kevyen liikenteen kulkuvälineet voisivat helpottaa kestävän liikkumisen osuuden kasvattamista. </a:t>
            </a:r>
          </a:p>
          <a:p>
            <a:pPr marL="611188" lvl="1" indent="-342900">
              <a:buFont typeface="Wingdings" panose="05000000000000000000" pitchFamily="2" charset="2"/>
              <a:buChar char="Ø"/>
            </a:pPr>
            <a:r>
              <a:rPr lang="fi-FI" sz="1800" dirty="0"/>
              <a:t>lyhyet etäisyydet palveluihin ja korkealuokkaiset (kevyen liikenteen) väylät edistävät sähköpyörien lisäksi uudenlaisten kevyen liikenteen kulkumuotojen käyttöä. </a:t>
            </a:r>
          </a:p>
        </p:txBody>
      </p:sp>
      <p:sp>
        <p:nvSpPr>
          <p:cNvPr id="4" name="Päivämäärän paikkamerkki 3">
            <a:extLst>
              <a:ext uri="{FF2B5EF4-FFF2-40B4-BE49-F238E27FC236}">
                <a16:creationId xmlns:a16="http://schemas.microsoft.com/office/drawing/2014/main" id="{B9714EAF-D1C8-C28A-F4BF-B1272D8401D5}"/>
              </a:ext>
            </a:extLst>
          </p:cNvPr>
          <p:cNvSpPr>
            <a:spLocks noGrp="1"/>
          </p:cNvSpPr>
          <p:nvPr>
            <p:ph type="dt" sz="half" idx="10"/>
          </p:nvPr>
        </p:nvSpPr>
        <p:spPr/>
        <p:txBody>
          <a:bodyPr/>
          <a:lstStyle/>
          <a:p>
            <a:fld id="{7B6B49EE-9173-4582-A511-95E348EDAE31}" type="datetime1">
              <a:rPr lang="fi-FI" smtClean="0"/>
              <a:t>9.12.2024</a:t>
            </a:fld>
            <a:endParaRPr lang="fi-FI"/>
          </a:p>
        </p:txBody>
      </p:sp>
      <p:sp>
        <p:nvSpPr>
          <p:cNvPr id="5" name="Dian numeron paikkamerkki 4">
            <a:extLst>
              <a:ext uri="{FF2B5EF4-FFF2-40B4-BE49-F238E27FC236}">
                <a16:creationId xmlns:a16="http://schemas.microsoft.com/office/drawing/2014/main" id="{89F6C38D-9B5D-52C5-F38C-6CC1B6DD1B66}"/>
              </a:ext>
            </a:extLst>
          </p:cNvPr>
          <p:cNvSpPr>
            <a:spLocks noGrp="1"/>
          </p:cNvSpPr>
          <p:nvPr>
            <p:ph type="sldNum" sz="quarter" idx="12"/>
          </p:nvPr>
        </p:nvSpPr>
        <p:spPr/>
        <p:txBody>
          <a:bodyPr/>
          <a:lstStyle/>
          <a:p>
            <a:fld id="{E8E33083-8C97-4BC5-A5C9-F7E14D62070B}" type="slidenum">
              <a:rPr lang="fi-FI" smtClean="0"/>
              <a:t>6</a:t>
            </a:fld>
            <a:endParaRPr lang="fi-FI"/>
          </a:p>
        </p:txBody>
      </p:sp>
    </p:spTree>
    <p:extLst>
      <p:ext uri="{BB962C8B-B14F-4D97-AF65-F5344CB8AC3E}">
        <p14:creationId xmlns:p14="http://schemas.microsoft.com/office/powerpoint/2010/main" val="1408931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7244-AC32-40AC-8EC9-ED6B138F99CF}"/>
              </a:ext>
            </a:extLst>
          </p:cNvPr>
          <p:cNvSpPr>
            <a:spLocks noGrp="1"/>
          </p:cNvSpPr>
          <p:nvPr>
            <p:ph type="title"/>
          </p:nvPr>
        </p:nvSpPr>
        <p:spPr>
          <a:xfrm>
            <a:off x="695325" y="700642"/>
            <a:ext cx="10801350" cy="864096"/>
          </a:xfrm>
        </p:spPr>
        <p:txBody>
          <a:bodyPr>
            <a:normAutofit fontScale="90000"/>
          </a:bodyPr>
          <a:lstStyle/>
          <a:p>
            <a:r>
              <a:rPr lang="fi-FI" sz="1800" dirty="0"/>
              <a:t>KH 12.12.2016 §291</a:t>
            </a:r>
            <a:br>
              <a:rPr lang="fi-FI" dirty="0"/>
            </a:br>
            <a:r>
              <a:rPr lang="fi-FI" dirty="0"/>
              <a:t>Palopuron osayleiskaavan rakennemalleista saatu palaute</a:t>
            </a:r>
          </a:p>
        </p:txBody>
      </p:sp>
      <p:sp>
        <p:nvSpPr>
          <p:cNvPr id="3" name="Subtitle 2">
            <a:extLst>
              <a:ext uri="{FF2B5EF4-FFF2-40B4-BE49-F238E27FC236}">
                <a16:creationId xmlns:a16="http://schemas.microsoft.com/office/drawing/2014/main" id="{6D57C63A-1E49-4C3F-A76A-8C6158C85074}"/>
              </a:ext>
            </a:extLst>
          </p:cNvPr>
          <p:cNvSpPr>
            <a:spLocks noGrp="1"/>
          </p:cNvSpPr>
          <p:nvPr>
            <p:ph idx="1"/>
          </p:nvPr>
        </p:nvSpPr>
        <p:spPr>
          <a:xfrm>
            <a:off x="515344" y="1700985"/>
            <a:ext cx="11269289" cy="5400601"/>
          </a:xfrm>
        </p:spPr>
        <p:txBody>
          <a:bodyPr/>
          <a:lstStyle/>
          <a:p>
            <a:pPr lvl="1"/>
            <a:r>
              <a:rPr lang="fi-FI" dirty="0"/>
              <a:t>Uuden asemaseudun luomista pääradan varteen pidettiin viranomaislausunnoissa maakuntakaavan mukaisena, tarkoituksenmukaisena ja toteuttamiskelpoisena hankkeena.</a:t>
            </a:r>
          </a:p>
          <a:p>
            <a:pPr lvl="1"/>
            <a:r>
              <a:rPr lang="fi-FI" dirty="0"/>
              <a:t>Palopuron maankäytön ei kuitenkaan arvioitu kehittyvän merkittävästi vuoteen 2040 mennessä, vaan asemanseudun toteuttaminen ajoittuu pääosin tämän jälkeiseen aikaan. </a:t>
            </a:r>
          </a:p>
          <a:p>
            <a:pPr lvl="1"/>
            <a:r>
              <a:rPr lang="fi-FI" dirty="0"/>
              <a:t>Seisakkeen käyttöönottoa ei suositella ennen kuin pääradan välityskykyä on parannettu pohjoiseen jatkuvilla lisäraiteilla (edellyttäen että pääradan parantamisen 2.vaiheen Kerava – Jokela –lisäraiteet on toteutettu). </a:t>
            </a:r>
          </a:p>
          <a:p>
            <a:pPr lvl="1"/>
            <a:r>
              <a:rPr lang="fi-FI" dirty="0"/>
              <a:t>Monissa yksityisten mielipiteissä kyseenalaistettiin Palopuron ja muidenkin uusien rakentamisalueiden tarve, kaavoituksen painopiste tulisi olla ydinkeskustan täydentämisessä ja tiivistämisessä (0+ -vaihtoehto)</a:t>
            </a:r>
          </a:p>
        </p:txBody>
      </p:sp>
      <p:sp>
        <p:nvSpPr>
          <p:cNvPr id="7" name="Date Placeholder 6"/>
          <p:cNvSpPr>
            <a:spLocks noGrp="1"/>
          </p:cNvSpPr>
          <p:nvPr>
            <p:ph type="dt" sz="half" idx="10"/>
          </p:nvPr>
        </p:nvSpPr>
        <p:spPr/>
        <p:txBody>
          <a:bodyPr/>
          <a:lstStyle/>
          <a:p>
            <a:fld id="{0007A7C0-8B9C-4759-9D35-C8212D212998}" type="datetime1">
              <a:rPr lang="fi-FI" smtClean="0"/>
              <a:t>9.12.2024</a:t>
            </a:fld>
            <a:endParaRPr lang="fi-FI"/>
          </a:p>
        </p:txBody>
      </p:sp>
      <p:sp>
        <p:nvSpPr>
          <p:cNvPr id="8" name="Slide Number Placeholder 7"/>
          <p:cNvSpPr>
            <a:spLocks noGrp="1"/>
          </p:cNvSpPr>
          <p:nvPr>
            <p:ph type="sldNum" sz="quarter" idx="12"/>
          </p:nvPr>
        </p:nvSpPr>
        <p:spPr/>
        <p:txBody>
          <a:bodyPr/>
          <a:lstStyle/>
          <a:p>
            <a:fld id="{E8E33083-8C97-4BC5-A5C9-F7E14D62070B}" type="slidenum">
              <a:rPr lang="fi-FI" smtClean="0"/>
              <a:t>7</a:t>
            </a:fld>
            <a:endParaRPr lang="fi-FI"/>
          </a:p>
        </p:txBody>
      </p:sp>
    </p:spTree>
    <p:extLst>
      <p:ext uri="{BB962C8B-B14F-4D97-AF65-F5344CB8AC3E}">
        <p14:creationId xmlns:p14="http://schemas.microsoft.com/office/powerpoint/2010/main" val="1212322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7244-AC32-40AC-8EC9-ED6B138F99CF}"/>
              </a:ext>
            </a:extLst>
          </p:cNvPr>
          <p:cNvSpPr>
            <a:spLocks noGrp="1"/>
          </p:cNvSpPr>
          <p:nvPr>
            <p:ph type="title"/>
          </p:nvPr>
        </p:nvSpPr>
        <p:spPr>
          <a:xfrm>
            <a:off x="695323" y="340424"/>
            <a:ext cx="11269289" cy="864096"/>
          </a:xfrm>
        </p:spPr>
        <p:txBody>
          <a:bodyPr>
            <a:normAutofit fontScale="90000"/>
          </a:bodyPr>
          <a:lstStyle/>
          <a:p>
            <a:r>
              <a:rPr lang="fi-FI" sz="1800" dirty="0"/>
              <a:t>KH 12.12.2016 §291</a:t>
            </a:r>
            <a:br>
              <a:rPr lang="fi-FI" dirty="0"/>
            </a:br>
            <a:r>
              <a:rPr lang="fi-FI" dirty="0"/>
              <a:t>Palopuron osayleiskaavan rakennemalleista saatu palaute (2)</a:t>
            </a:r>
          </a:p>
        </p:txBody>
      </p:sp>
      <p:sp>
        <p:nvSpPr>
          <p:cNvPr id="3" name="Subtitle 2">
            <a:extLst>
              <a:ext uri="{FF2B5EF4-FFF2-40B4-BE49-F238E27FC236}">
                <a16:creationId xmlns:a16="http://schemas.microsoft.com/office/drawing/2014/main" id="{6D57C63A-1E49-4C3F-A76A-8C6158C85074}"/>
              </a:ext>
            </a:extLst>
          </p:cNvPr>
          <p:cNvSpPr>
            <a:spLocks noGrp="1"/>
          </p:cNvSpPr>
          <p:nvPr>
            <p:ph idx="1"/>
          </p:nvPr>
        </p:nvSpPr>
        <p:spPr>
          <a:xfrm>
            <a:off x="515343" y="1340767"/>
            <a:ext cx="11269289" cy="5400601"/>
          </a:xfrm>
        </p:spPr>
        <p:txBody>
          <a:bodyPr/>
          <a:lstStyle/>
          <a:p>
            <a:pPr lvl="1"/>
            <a:r>
              <a:rPr lang="fi-FI" dirty="0"/>
              <a:t>Kehitettävän rakennemallin valinnan osalta enemmistö kannatti rakennemallia 2. </a:t>
            </a:r>
          </a:p>
          <a:p>
            <a:pPr lvl="2"/>
            <a:r>
              <a:rPr lang="fi-FI" sz="1600" dirty="0"/>
              <a:t>Asemanseudun riittävän käyttäjäpotentiaalin (10-15 000 asukasta tai työpaikkaa 2,5 kilometrin säteellä) saavuttaminen vaikuttaa todennäköisimmältä seisakkeen asettuessa Hyvinkään nykyisen kaupunkirakenteen läheisyyteen, ja rakentaminen liittyy luontevasti myös Metsäkaltevan laajentuvaan yhdyskuntarakenteeseen. </a:t>
            </a:r>
          </a:p>
          <a:p>
            <a:pPr lvl="2"/>
            <a:r>
              <a:rPr lang="fi-FI" sz="1600" dirty="0"/>
              <a:t>Myös palveluiden tuottamisen kannalta malli arvioitiin parhaimmaksi. </a:t>
            </a:r>
          </a:p>
          <a:p>
            <a:pPr lvl="2"/>
            <a:r>
              <a:rPr lang="fi-FI" sz="1600" dirty="0"/>
              <a:t>Kestävän liikkumisen järjestelmä on mallissa helpoin luoda. Rakennemallissa 2 seisakkeen läheisyydessä on myös vähemmän tiivistä maankäyttöä rajoittavia tekijöitä kuin muissa rakennemalleissa.</a:t>
            </a:r>
          </a:p>
          <a:p>
            <a:pPr lvl="1"/>
            <a:r>
              <a:rPr lang="fi-FI" dirty="0"/>
              <a:t>Rakennemalli 1 ei saanut kannatusta, vaan päinvastoin sitä arvioitiin tuhoisaksi kylämaisemalle ja -rakenteelle.</a:t>
            </a:r>
          </a:p>
          <a:p>
            <a:pPr lvl="1"/>
            <a:r>
              <a:rPr lang="fi-FI" dirty="0"/>
              <a:t>Yhdistettyä rakennemallia 3+4 kannattivat lähinnä luontojärjestöt ekologisten yhteyksien vuoksi. </a:t>
            </a:r>
          </a:p>
          <a:p>
            <a:pPr lvl="1"/>
            <a:r>
              <a:rPr lang="fi-FI" dirty="0"/>
              <a:t>Kyläläiset kannattivat myös jonkin verran 0+ -vaihtoehtoa ainakin kaupunkikeskustan tiivistämistavoitteen osalta.</a:t>
            </a:r>
          </a:p>
          <a:p>
            <a:pPr lvl="1"/>
            <a:r>
              <a:rPr lang="fi-FI" dirty="0"/>
              <a:t> Osassa kyläläisten mielipiteitä Palopuron toivottiin säilyvän maaseutumaisen rakentamisen alueena.</a:t>
            </a:r>
            <a:endParaRPr lang="en-US" dirty="0"/>
          </a:p>
          <a:p>
            <a:pPr lvl="1"/>
            <a:endParaRPr lang="fi-FI" sz="1600" dirty="0"/>
          </a:p>
        </p:txBody>
      </p:sp>
      <p:sp>
        <p:nvSpPr>
          <p:cNvPr id="7" name="Date Placeholder 6"/>
          <p:cNvSpPr>
            <a:spLocks noGrp="1"/>
          </p:cNvSpPr>
          <p:nvPr>
            <p:ph type="dt" sz="half" idx="10"/>
          </p:nvPr>
        </p:nvSpPr>
        <p:spPr/>
        <p:txBody>
          <a:bodyPr/>
          <a:lstStyle/>
          <a:p>
            <a:fld id="{0007A7C0-8B9C-4759-9D35-C8212D212998}" type="datetime1">
              <a:rPr lang="fi-FI" smtClean="0"/>
              <a:t>9.12.2024</a:t>
            </a:fld>
            <a:endParaRPr lang="fi-FI"/>
          </a:p>
        </p:txBody>
      </p:sp>
      <p:sp>
        <p:nvSpPr>
          <p:cNvPr id="8" name="Slide Number Placeholder 7"/>
          <p:cNvSpPr>
            <a:spLocks noGrp="1"/>
          </p:cNvSpPr>
          <p:nvPr>
            <p:ph type="sldNum" sz="quarter" idx="12"/>
          </p:nvPr>
        </p:nvSpPr>
        <p:spPr/>
        <p:txBody>
          <a:bodyPr/>
          <a:lstStyle/>
          <a:p>
            <a:fld id="{E8E33083-8C97-4BC5-A5C9-F7E14D62070B}" type="slidenum">
              <a:rPr lang="fi-FI" smtClean="0"/>
              <a:t>8</a:t>
            </a:fld>
            <a:endParaRPr lang="fi-FI"/>
          </a:p>
        </p:txBody>
      </p:sp>
    </p:spTree>
    <p:extLst>
      <p:ext uri="{BB962C8B-B14F-4D97-AF65-F5344CB8AC3E}">
        <p14:creationId xmlns:p14="http://schemas.microsoft.com/office/powerpoint/2010/main" val="1699365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7244-AC32-40AC-8EC9-ED6B138F99CF}"/>
              </a:ext>
            </a:extLst>
          </p:cNvPr>
          <p:cNvSpPr>
            <a:spLocks noGrp="1"/>
          </p:cNvSpPr>
          <p:nvPr>
            <p:ph type="title"/>
          </p:nvPr>
        </p:nvSpPr>
        <p:spPr>
          <a:xfrm>
            <a:off x="695324" y="340424"/>
            <a:ext cx="10801350" cy="864096"/>
          </a:xfrm>
        </p:spPr>
        <p:txBody>
          <a:bodyPr>
            <a:normAutofit fontScale="90000"/>
          </a:bodyPr>
          <a:lstStyle/>
          <a:p>
            <a:r>
              <a:rPr lang="fi-FI" sz="1800" dirty="0"/>
              <a:t>KH 12.12.2016 §291</a:t>
            </a:r>
            <a:br>
              <a:rPr lang="fi-FI" dirty="0"/>
            </a:br>
            <a:r>
              <a:rPr lang="fi-FI" dirty="0"/>
              <a:t>Jatkotoimet rakennemallien jälkeen</a:t>
            </a:r>
          </a:p>
        </p:txBody>
      </p:sp>
      <p:sp>
        <p:nvSpPr>
          <p:cNvPr id="3" name="Subtitle 2">
            <a:extLst>
              <a:ext uri="{FF2B5EF4-FFF2-40B4-BE49-F238E27FC236}">
                <a16:creationId xmlns:a16="http://schemas.microsoft.com/office/drawing/2014/main" id="{6D57C63A-1E49-4C3F-A76A-8C6158C85074}"/>
              </a:ext>
            </a:extLst>
          </p:cNvPr>
          <p:cNvSpPr>
            <a:spLocks noGrp="1"/>
          </p:cNvSpPr>
          <p:nvPr>
            <p:ph idx="1"/>
          </p:nvPr>
        </p:nvSpPr>
        <p:spPr>
          <a:xfrm>
            <a:off x="515343" y="1340767"/>
            <a:ext cx="11269289" cy="5400601"/>
          </a:xfrm>
        </p:spPr>
        <p:txBody>
          <a:bodyPr>
            <a:normAutofit fontScale="92500" lnSpcReduction="20000"/>
          </a:bodyPr>
          <a:lstStyle/>
          <a:p>
            <a:pPr lvl="1"/>
            <a:r>
              <a:rPr lang="fi-FI" dirty="0"/>
              <a:t>Osayleiskaavaluonnokseksi valittavaksi vaihtoehdoksi on vaikutusten kannalta edullisinta valita rakennemalli 2 ”Suur-Metsäkalteva”. Mallin jatkokehittäminen edellyttää tarkentavia selvityksiä ja muutoksia rakennemallikartan mukaiseen ratkaisuun nähden.</a:t>
            </a:r>
          </a:p>
          <a:p>
            <a:pPr lvl="2"/>
            <a:r>
              <a:rPr lang="fi-FI" dirty="0"/>
              <a:t>Tarkan aseman- ja matkustajalaitureiden paikan määrittämiseksi vaaditaan raide- ja junaliikennetekninen selvitys </a:t>
            </a:r>
            <a:r>
              <a:rPr lang="fi-FI" dirty="0">
                <a:solidFill>
                  <a:srgbClr val="FF0000"/>
                </a:solidFill>
              </a:rPr>
              <a:t>-&gt; valmis 2021</a:t>
            </a:r>
          </a:p>
          <a:p>
            <a:pPr lvl="2"/>
            <a:r>
              <a:rPr lang="fi-FI" dirty="0"/>
              <a:t>Ehdotettiin myös vielä pohjoisemman asemanpaikan tutkimista, jolloin aseman saavutettavuus olisi vielä parempi erityisesti nykyisen keskustaajaman eteläosista,  samalla ekologiset yhteydet olisi helpompi järjestää. </a:t>
            </a:r>
            <a:r>
              <a:rPr lang="fi-FI" dirty="0">
                <a:solidFill>
                  <a:srgbClr val="FF0000"/>
                </a:solidFill>
              </a:rPr>
              <a:t>–&gt; tutkittiin 4 erilaista aseman sijoituspaikkaa</a:t>
            </a:r>
          </a:p>
          <a:p>
            <a:pPr lvl="2"/>
            <a:r>
              <a:rPr lang="fi-FI" dirty="0"/>
              <a:t>Mallissa 2 asemanseudun keskusta sijoittuisi lähelle maakunnallisesti merkittävän itä-länsi –suuntaista ekologista yhteyttä, joten osayleiskaavaluonnosta varten pitäisi selvittää tarkemmin, mitä yhteyden toiminta edellyttää eri eliöryhmien kannalta.</a:t>
            </a:r>
          </a:p>
          <a:p>
            <a:pPr lvl="1"/>
            <a:r>
              <a:rPr lang="fi-FI" dirty="0"/>
              <a:t>Kulttuuriympäristöjen osalta vaadittiin alueelta tehtäväksi maisemaselvitys ja rakennusinventointi, jotka ovatkin käynnistymässä syksyn 2016 aikana. </a:t>
            </a:r>
          </a:p>
          <a:p>
            <a:pPr lvl="2"/>
            <a:r>
              <a:rPr lang="fi-FI" dirty="0"/>
              <a:t>Arvoalueista korostettiin erityisesti Haapasaarentien vartta ja pääradan länsipuolista osaa Palojoen varresta. </a:t>
            </a:r>
          </a:p>
          <a:p>
            <a:pPr lvl="2"/>
            <a:r>
              <a:rPr lang="fi-FI" dirty="0"/>
              <a:t>Palojoen uoma koostui myös ekologisten verkostojen, virtavesien lajien ja alueen vesienhallinnan/ hulevesien hallinnan kautta.</a:t>
            </a:r>
          </a:p>
          <a:p>
            <a:pPr lvl="2">
              <a:buFont typeface="Wingdings" panose="05000000000000000000" pitchFamily="2" charset="2"/>
              <a:buChar char="Ø"/>
            </a:pPr>
            <a:r>
              <a:rPr lang="fi-FI" dirty="0">
                <a:solidFill>
                  <a:srgbClr val="FF0000"/>
                </a:solidFill>
              </a:rPr>
              <a:t>kulttuuriympäristöä ja maisemaa arvioitu osana Charlotta Tannerin diplomityötä (2017)</a:t>
            </a:r>
            <a:endParaRPr lang="fi-FI" dirty="0"/>
          </a:p>
          <a:p>
            <a:pPr lvl="1"/>
            <a:r>
              <a:rPr lang="fi-FI" dirty="0"/>
              <a:t>Ympäristöhäiriöitä alueelle aiheuttaa erityisesti päärata melun, tärinän ja runkomelun hallinnan kannalta, mutta lisäksi lähiympäristössään merkittäviä haittoja tuottaa Romuliike </a:t>
            </a:r>
            <a:r>
              <a:rPr lang="fi-FI" dirty="0" err="1"/>
              <a:t>Suotula</a:t>
            </a:r>
            <a:r>
              <a:rPr lang="fi-FI" dirty="0"/>
              <a:t>..</a:t>
            </a:r>
            <a:endParaRPr lang="en-US" dirty="0"/>
          </a:p>
          <a:p>
            <a:pPr lvl="1"/>
            <a:endParaRPr lang="fi-FI" sz="1600" dirty="0"/>
          </a:p>
        </p:txBody>
      </p:sp>
      <p:sp>
        <p:nvSpPr>
          <p:cNvPr id="7" name="Date Placeholder 6"/>
          <p:cNvSpPr>
            <a:spLocks noGrp="1"/>
          </p:cNvSpPr>
          <p:nvPr>
            <p:ph type="dt" sz="half" idx="10"/>
          </p:nvPr>
        </p:nvSpPr>
        <p:spPr/>
        <p:txBody>
          <a:bodyPr/>
          <a:lstStyle/>
          <a:p>
            <a:fld id="{0007A7C0-8B9C-4759-9D35-C8212D212998}" type="datetime1">
              <a:rPr lang="fi-FI" smtClean="0"/>
              <a:t>9.12.2024</a:t>
            </a:fld>
            <a:endParaRPr lang="fi-FI"/>
          </a:p>
        </p:txBody>
      </p:sp>
      <p:sp>
        <p:nvSpPr>
          <p:cNvPr id="8" name="Slide Number Placeholder 7"/>
          <p:cNvSpPr>
            <a:spLocks noGrp="1"/>
          </p:cNvSpPr>
          <p:nvPr>
            <p:ph type="sldNum" sz="quarter" idx="12"/>
          </p:nvPr>
        </p:nvSpPr>
        <p:spPr/>
        <p:txBody>
          <a:bodyPr/>
          <a:lstStyle/>
          <a:p>
            <a:fld id="{E8E33083-8C97-4BC5-A5C9-F7E14D62070B}" type="slidenum">
              <a:rPr lang="fi-FI" smtClean="0"/>
              <a:t>9</a:t>
            </a:fld>
            <a:endParaRPr lang="fi-FI"/>
          </a:p>
        </p:txBody>
      </p:sp>
    </p:spTree>
    <p:extLst>
      <p:ext uri="{BB962C8B-B14F-4D97-AF65-F5344CB8AC3E}">
        <p14:creationId xmlns:p14="http://schemas.microsoft.com/office/powerpoint/2010/main" val="2861039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1726</TotalTime>
  <Words>3066</Words>
  <Application>Microsoft Office PowerPoint</Application>
  <PresentationFormat>Laajakuva</PresentationFormat>
  <Paragraphs>277</Paragraphs>
  <Slides>34</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34</vt:i4>
      </vt:variant>
    </vt:vector>
  </HeadingPairs>
  <TitlesOfParts>
    <vt:vector size="40" baseType="lpstr">
      <vt:lpstr>Arial</vt:lpstr>
      <vt:lpstr>Calibri</vt:lpstr>
      <vt:lpstr>Calibri Light</vt:lpstr>
      <vt:lpstr>Open Sans Semibold</vt:lpstr>
      <vt:lpstr>Wingdings</vt:lpstr>
      <vt:lpstr>Office-teema</vt:lpstr>
      <vt:lpstr>Palopuron osayleiskaavan tilannekatsaus 2.12.2024</vt:lpstr>
      <vt:lpstr>Kh 18.8.2014 Käynnistämispäätös Osayleiskaavan laatimisen tarve</vt:lpstr>
      <vt:lpstr>Kh 18.8.2014 Käynnistämispäätös Eteläinen kasvusuunta</vt:lpstr>
      <vt:lpstr>KH 12.12.2016 §291 Palopuron osayleiskaavan alustavat tavoitteet</vt:lpstr>
      <vt:lpstr>Rakennemallit - nähtävillä kesällä 2016</vt:lpstr>
      <vt:lpstr>WSP 2016 Rakennemallien liikenteellinen arviointi</vt:lpstr>
      <vt:lpstr>KH 12.12.2016 §291 Palopuron osayleiskaavan rakennemalleista saatu palaute</vt:lpstr>
      <vt:lpstr>KH 12.12.2016 §291 Palopuron osayleiskaavan rakennemalleista saatu palaute (2)</vt:lpstr>
      <vt:lpstr>KH 12.12.2016 §291 Jatkotoimet rakennemallien jälkeen</vt:lpstr>
      <vt:lpstr>KH 12.12.2016 §291 Jatkotoimet rakennemallien jälkeen (2)</vt:lpstr>
      <vt:lpstr>KH 12.12.2016 §291 Liikennejärjestelmän selvittäminen / kehittäminen</vt:lpstr>
      <vt:lpstr>PowerPoint-esitys</vt:lpstr>
      <vt:lpstr>KV 23.9.2024 Väestösuunnite vuoteen 2050</vt:lpstr>
      <vt:lpstr>Asumisen linjaukset 2019-2027</vt:lpstr>
      <vt:lpstr>MATO 2023-2032 (Kh 5.6.2023 §148) Asuntotuotantotarve</vt:lpstr>
      <vt:lpstr>Selvityksiä</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Palopuron arkeologinen inventointi Maanala Oy, 2023</vt:lpstr>
      <vt:lpstr>Palopuron asemanpaikkaselvitys</vt:lpstr>
      <vt:lpstr>Vaihtoehto 1</vt:lpstr>
      <vt:lpstr>Palopuron rakenne liikenneyhteyksineen VE 1</vt:lpstr>
      <vt:lpstr>Palopuron rakenne liikenneyhteyksineen VE2</vt:lpstr>
      <vt:lpstr>Palopuron luontoselvityksen päivittäminen</vt:lpstr>
      <vt:lpstr>Palopuron osayleiskaavan eteneminen</vt:lpstr>
      <vt:lpstr>PowerPoint-esitys</vt:lpstr>
    </vt:vector>
  </TitlesOfParts>
  <Company>Hyvinkõõn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Lindqvist Hannu</dc:creator>
  <cp:lastModifiedBy>Lindqvist Hannu</cp:lastModifiedBy>
  <cp:revision>58</cp:revision>
  <dcterms:created xsi:type="dcterms:W3CDTF">2018-01-17T06:59:59Z</dcterms:created>
  <dcterms:modified xsi:type="dcterms:W3CDTF">2024-12-09T05:55:42Z</dcterms:modified>
</cp:coreProperties>
</file>